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85" r:id="rId5"/>
    <p:sldId id="265" r:id="rId6"/>
    <p:sldId id="266" r:id="rId7"/>
    <p:sldId id="267" r:id="rId8"/>
    <p:sldId id="269" r:id="rId9"/>
    <p:sldId id="280" r:id="rId10"/>
    <p:sldId id="281" r:id="rId11"/>
    <p:sldId id="283" r:id="rId12"/>
    <p:sldId id="284" r:id="rId13"/>
    <p:sldId id="268" r:id="rId14"/>
    <p:sldId id="282" r:id="rId15"/>
    <p:sldId id="286" r:id="rId16"/>
    <p:sldId id="259" r:id="rId17"/>
    <p:sldId id="272" r:id="rId18"/>
    <p:sldId id="273" r:id="rId19"/>
    <p:sldId id="274" r:id="rId20"/>
    <p:sldId id="275" r:id="rId21"/>
    <p:sldId id="276" r:id="rId22"/>
    <p:sldId id="277" r:id="rId23"/>
    <p:sldId id="278" r:id="rId24"/>
    <p:sldId id="270" r:id="rId25"/>
    <p:sldId id="271" r:id="rId26"/>
    <p:sldId id="260"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38B16-6501-4308-801E-587912C2714A}" type="datetimeFigureOut">
              <a:rPr lang="en-IN" smtClean="0"/>
              <a:t>15-12-2022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AEC9-E5A4-4C0C-9978-23C34A1C56F9}" type="slidenum">
              <a:rPr lang="en-IN" smtClean="0"/>
              <a:t>‹#›</a:t>
            </a:fld>
            <a:endParaRPr lang="en-IN"/>
          </a:p>
        </p:txBody>
      </p:sp>
    </p:spTree>
    <p:extLst>
      <p:ext uri="{BB962C8B-B14F-4D97-AF65-F5344CB8AC3E}">
        <p14:creationId xmlns:p14="http://schemas.microsoft.com/office/powerpoint/2010/main" val="63509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C0AEC9-E5A4-4C0C-9978-23C34A1C56F9}" type="slidenum">
              <a:rPr lang="en-IN" smtClean="0"/>
              <a:t>4</a:t>
            </a:fld>
            <a:endParaRPr lang="en-IN"/>
          </a:p>
        </p:txBody>
      </p:sp>
    </p:spTree>
    <p:extLst>
      <p:ext uri="{BB962C8B-B14F-4D97-AF65-F5344CB8AC3E}">
        <p14:creationId xmlns:p14="http://schemas.microsoft.com/office/powerpoint/2010/main" val="283614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D0A9589-C204-498B-AE90-93281DFFDDCC}"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356848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0A9589-C204-498B-AE90-93281DFFDDCC}"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349528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0A9589-C204-498B-AE90-93281DFFDDCC}"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198090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0A9589-C204-498B-AE90-93281DFFDDCC}"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388068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0A9589-C204-498B-AE90-93281DFFDDCC}"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235750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D0A9589-C204-498B-AE90-93281DFFDDCC}"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25739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D0A9589-C204-498B-AE90-93281DFFDDCC}" type="datetimeFigureOut">
              <a:rPr lang="en-IN" smtClean="0"/>
              <a:t>15-12-2022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77373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D0A9589-C204-498B-AE90-93281DFFDDCC}" type="datetimeFigureOut">
              <a:rPr lang="en-IN" smtClean="0"/>
              <a:t>15-12-2022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1285512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A9589-C204-498B-AE90-93281DFFDDCC}" type="datetimeFigureOut">
              <a:rPr lang="en-IN" smtClean="0"/>
              <a:t>15-12-2022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3826571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0A9589-C204-498B-AE90-93281DFFDDCC}"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3676331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0A9589-C204-498B-AE90-93281DFFDDCC}"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9A4973-E3A1-4F36-9D50-67864B91457B}" type="slidenum">
              <a:rPr lang="en-IN" smtClean="0"/>
              <a:t>‹#›</a:t>
            </a:fld>
            <a:endParaRPr lang="en-IN"/>
          </a:p>
        </p:txBody>
      </p:sp>
    </p:spTree>
    <p:extLst>
      <p:ext uri="{BB962C8B-B14F-4D97-AF65-F5344CB8AC3E}">
        <p14:creationId xmlns:p14="http://schemas.microsoft.com/office/powerpoint/2010/main" val="178331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0A9589-C204-498B-AE90-93281DFFDDCC}" type="datetimeFigureOut">
              <a:rPr lang="en-IN" smtClean="0"/>
              <a:t>15-12-2022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9A4973-E3A1-4F36-9D50-67864B91457B}" type="slidenum">
              <a:rPr lang="en-IN" smtClean="0"/>
              <a:t>‹#›</a:t>
            </a:fld>
            <a:endParaRPr lang="en-IN"/>
          </a:p>
        </p:txBody>
      </p:sp>
    </p:spTree>
    <p:extLst>
      <p:ext uri="{BB962C8B-B14F-4D97-AF65-F5344CB8AC3E}">
        <p14:creationId xmlns:p14="http://schemas.microsoft.com/office/powerpoint/2010/main" val="1329600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l="165" t="21545" r="35568" b="25516"/>
          <a:stretch>
            <a:fillRect/>
          </a:stretch>
        </p:blipFill>
        <p:spPr bwMode="auto">
          <a:xfrm>
            <a:off x="0" y="0"/>
            <a:ext cx="4241873" cy="1398443"/>
          </a:xfrm>
          <a:prstGeom prst="rect">
            <a:avLst/>
          </a:prstGeom>
          <a:noFill/>
          <a:ln>
            <a:noFill/>
          </a:ln>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3959352" y="2150720"/>
            <a:ext cx="4163568" cy="1623873"/>
          </a:xfrm>
        </p:spPr>
        <p:txBody>
          <a:bodyPr>
            <a:noAutofit/>
          </a:bodyPr>
          <a:lstStyle/>
          <a:p>
            <a:pPr marL="0" indent="0" algn="ctr" defTabSz="914396">
              <a:buNone/>
              <a:defRPr/>
            </a:pPr>
            <a:r>
              <a:rPr lang="en-US" sz="3200" b="1" dirty="0" smtClean="0">
                <a:effectLst>
                  <a:outerShdw blurRad="38100" dist="38100" dir="2700000" algn="tl">
                    <a:srgbClr val="000000">
                      <a:alpha val="43137"/>
                    </a:srgbClr>
                  </a:outerShdw>
                </a:effectLst>
              </a:rPr>
              <a:t>Research on </a:t>
            </a:r>
          </a:p>
          <a:p>
            <a:pPr marL="0" indent="0" algn="ctr" defTabSz="914396">
              <a:buNone/>
              <a:defRPr/>
            </a:pPr>
            <a:r>
              <a:rPr lang="en-US" sz="3200" b="1" dirty="0" smtClean="0">
                <a:effectLst>
                  <a:outerShdw blurRad="38100" dist="38100" dir="2700000" algn="tl">
                    <a:srgbClr val="000000">
                      <a:alpha val="43137"/>
                    </a:srgbClr>
                  </a:outerShdw>
                </a:effectLst>
              </a:rPr>
              <a:t> Aviation industry </a:t>
            </a:r>
            <a:endParaRPr lang="en-IN" sz="3200" b="1" dirty="0">
              <a:solidFill>
                <a:schemeClr val="tx1"/>
              </a:solidFill>
              <a:effectLst>
                <a:outerShdw blurRad="38100" dist="38100" dir="2700000" algn="tl">
                  <a:srgbClr val="000000">
                    <a:alpha val="43137"/>
                  </a:srgbClr>
                </a:outerShdw>
              </a:effectLst>
            </a:endParaRPr>
          </a:p>
          <a:p>
            <a:pPr marL="0" indent="0" algn="ctr" defTabSz="914396">
              <a:buNone/>
              <a:defRPr/>
            </a:pPr>
            <a:r>
              <a:rPr lang="en-IN" sz="3200" b="1" dirty="0">
                <a:solidFill>
                  <a:schemeClr val="tx1"/>
                </a:solidFill>
                <a:effectLst>
                  <a:outerShdw blurRad="38100" dist="38100" dir="2700000" algn="tl">
                    <a:srgbClr val="000000">
                      <a:alpha val="43137"/>
                    </a:srgbClr>
                  </a:outerShdw>
                </a:effectLst>
              </a:rPr>
              <a:t>BBA 1</a:t>
            </a:r>
            <a:r>
              <a:rPr lang="en-IN" sz="3200" b="1" baseline="30000" dirty="0">
                <a:solidFill>
                  <a:schemeClr val="tx1"/>
                </a:solidFill>
                <a:effectLst>
                  <a:outerShdw blurRad="38100" dist="38100" dir="2700000" algn="tl">
                    <a:srgbClr val="000000">
                      <a:alpha val="43137"/>
                    </a:srgbClr>
                  </a:outerShdw>
                </a:effectLst>
              </a:rPr>
              <a:t>st</a:t>
            </a:r>
            <a:r>
              <a:rPr lang="en-IN" sz="3200" b="1" dirty="0">
                <a:solidFill>
                  <a:schemeClr val="tx1"/>
                </a:solidFill>
                <a:effectLst>
                  <a:outerShdw blurRad="38100" dist="38100" dir="2700000" algn="tl">
                    <a:srgbClr val="000000">
                      <a:alpha val="43137"/>
                    </a:srgbClr>
                  </a:outerShdw>
                </a:effectLst>
              </a:rPr>
              <a:t> SEM (2022-23)</a:t>
            </a:r>
          </a:p>
          <a:p>
            <a:pPr marL="0" indent="0" defTabSz="914396">
              <a:buNone/>
              <a:defRPr/>
            </a:pPr>
            <a:endParaRPr lang="en-IN" b="1" dirty="0">
              <a:solidFill>
                <a:schemeClr val="tx1"/>
              </a:solidFill>
              <a:effectLst>
                <a:outerShdw blurRad="38100" dist="38100" dir="2700000" algn="tl">
                  <a:srgbClr val="000000">
                    <a:alpha val="43137"/>
                  </a:srgbClr>
                </a:outerShdw>
              </a:effectLst>
            </a:endParaRPr>
          </a:p>
        </p:txBody>
      </p:sp>
      <p:sp>
        <p:nvSpPr>
          <p:cNvPr id="4100" name="TextBox 6"/>
          <p:cNvSpPr txBox="1">
            <a:spLocks noChangeArrowheads="1"/>
          </p:cNvSpPr>
          <p:nvPr/>
        </p:nvSpPr>
        <p:spPr bwMode="auto">
          <a:xfrm>
            <a:off x="1077404" y="4879859"/>
            <a:ext cx="2379085" cy="101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defTabSz="457200" eaLnBrk="0" fontAlgn="base" hangingPunct="0">
              <a:spcBef>
                <a:spcPct val="0"/>
              </a:spcBef>
              <a:spcAft>
                <a:spcPct val="0"/>
              </a:spcAft>
              <a:defRPr>
                <a:solidFill>
                  <a:schemeClr val="tx1"/>
                </a:solidFill>
                <a:latin typeface="Rockwell" panose="02060603020205020403" pitchFamily="18" charset="0"/>
              </a:defRPr>
            </a:lvl6pPr>
            <a:lvl7pPr marL="2971800" indent="-228600" defTabSz="457200" eaLnBrk="0" fontAlgn="base" hangingPunct="0">
              <a:spcBef>
                <a:spcPct val="0"/>
              </a:spcBef>
              <a:spcAft>
                <a:spcPct val="0"/>
              </a:spcAft>
              <a:defRPr>
                <a:solidFill>
                  <a:schemeClr val="tx1"/>
                </a:solidFill>
                <a:latin typeface="Rockwell" panose="02060603020205020403" pitchFamily="18" charset="0"/>
              </a:defRPr>
            </a:lvl7pPr>
            <a:lvl8pPr marL="3429000" indent="-228600" defTabSz="457200" eaLnBrk="0" fontAlgn="base" hangingPunct="0">
              <a:spcBef>
                <a:spcPct val="0"/>
              </a:spcBef>
              <a:spcAft>
                <a:spcPct val="0"/>
              </a:spcAft>
              <a:defRPr>
                <a:solidFill>
                  <a:schemeClr val="tx1"/>
                </a:solidFill>
                <a:latin typeface="Rockwell" panose="02060603020205020403" pitchFamily="18" charset="0"/>
              </a:defRPr>
            </a:lvl8pPr>
            <a:lvl9pPr marL="3886200" indent="-228600" defTabSz="457200" eaLnBrk="0" fontAlgn="base" hangingPunct="0">
              <a:spcBef>
                <a:spcPct val="0"/>
              </a:spcBef>
              <a:spcAft>
                <a:spcPct val="0"/>
              </a:spcAft>
              <a:defRPr>
                <a:solidFill>
                  <a:schemeClr val="tx1"/>
                </a:solidFill>
                <a:latin typeface="Rockwell" panose="02060603020205020403" pitchFamily="18" charset="0"/>
              </a:defRPr>
            </a:lvl9pPr>
          </a:lstStyle>
          <a:p>
            <a:pPr eaLnBrk="1" hangingPunct="1"/>
            <a:r>
              <a:rPr lang="en-IN" altLang="en-US" sz="2182" b="1" u="sng" dirty="0"/>
              <a:t>Submitted </a:t>
            </a:r>
            <a:r>
              <a:rPr lang="en-IN" altLang="en-US" sz="2182" b="1" u="sng" dirty="0" smtClean="0"/>
              <a:t>By-</a:t>
            </a:r>
            <a:endParaRPr lang="en-US" altLang="en-US" sz="1909" dirty="0"/>
          </a:p>
          <a:p>
            <a:pPr eaLnBrk="1" hangingPunct="1"/>
            <a:r>
              <a:rPr lang="en-US" altLang="en-US" sz="1909" dirty="0"/>
              <a:t>Shankh </a:t>
            </a:r>
            <a:r>
              <a:rPr lang="en-US" altLang="en-US" sz="1909" dirty="0" smtClean="0"/>
              <a:t>Bansal</a:t>
            </a:r>
          </a:p>
          <a:p>
            <a:pPr eaLnBrk="1" hangingPunct="1"/>
            <a:r>
              <a:rPr lang="en-US" altLang="en-US" sz="1909" dirty="0" smtClean="0"/>
              <a:t>AU22C1013</a:t>
            </a:r>
            <a:endParaRPr lang="en-US" altLang="en-US" sz="1909" dirty="0"/>
          </a:p>
        </p:txBody>
      </p:sp>
      <p:sp>
        <p:nvSpPr>
          <p:cNvPr id="4101" name="TextBox 8"/>
          <p:cNvSpPr txBox="1">
            <a:spLocks noChangeArrowheads="1"/>
          </p:cNvSpPr>
          <p:nvPr/>
        </p:nvSpPr>
        <p:spPr bwMode="auto">
          <a:xfrm>
            <a:off x="8254097" y="4879859"/>
            <a:ext cx="2379085"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defTabSz="457200" eaLnBrk="0" fontAlgn="base" hangingPunct="0">
              <a:spcBef>
                <a:spcPct val="0"/>
              </a:spcBef>
              <a:spcAft>
                <a:spcPct val="0"/>
              </a:spcAft>
              <a:defRPr>
                <a:solidFill>
                  <a:schemeClr val="tx1"/>
                </a:solidFill>
                <a:latin typeface="Rockwell" panose="02060603020205020403" pitchFamily="18" charset="0"/>
              </a:defRPr>
            </a:lvl6pPr>
            <a:lvl7pPr marL="2971800" indent="-228600" defTabSz="457200" eaLnBrk="0" fontAlgn="base" hangingPunct="0">
              <a:spcBef>
                <a:spcPct val="0"/>
              </a:spcBef>
              <a:spcAft>
                <a:spcPct val="0"/>
              </a:spcAft>
              <a:defRPr>
                <a:solidFill>
                  <a:schemeClr val="tx1"/>
                </a:solidFill>
                <a:latin typeface="Rockwell" panose="02060603020205020403" pitchFamily="18" charset="0"/>
              </a:defRPr>
            </a:lvl7pPr>
            <a:lvl8pPr marL="3429000" indent="-228600" defTabSz="457200" eaLnBrk="0" fontAlgn="base" hangingPunct="0">
              <a:spcBef>
                <a:spcPct val="0"/>
              </a:spcBef>
              <a:spcAft>
                <a:spcPct val="0"/>
              </a:spcAft>
              <a:defRPr>
                <a:solidFill>
                  <a:schemeClr val="tx1"/>
                </a:solidFill>
                <a:latin typeface="Rockwell" panose="02060603020205020403" pitchFamily="18" charset="0"/>
              </a:defRPr>
            </a:lvl8pPr>
            <a:lvl9pPr marL="3886200" indent="-228600" defTabSz="457200" eaLnBrk="0" fontAlgn="base" hangingPunct="0">
              <a:spcBef>
                <a:spcPct val="0"/>
              </a:spcBef>
              <a:spcAft>
                <a:spcPct val="0"/>
              </a:spcAft>
              <a:defRPr>
                <a:solidFill>
                  <a:schemeClr val="tx1"/>
                </a:solidFill>
                <a:latin typeface="Rockwell" panose="02060603020205020403" pitchFamily="18" charset="0"/>
              </a:defRPr>
            </a:lvl9pPr>
          </a:lstStyle>
          <a:p>
            <a:pPr eaLnBrk="1" hangingPunct="1">
              <a:lnSpc>
                <a:spcPts val="2618"/>
              </a:lnSpc>
            </a:pPr>
            <a:r>
              <a:rPr lang="en-US" altLang="en-US" sz="2182" b="1" u="sng" dirty="0"/>
              <a:t>Submitted To- </a:t>
            </a:r>
          </a:p>
          <a:p>
            <a:pPr eaLnBrk="1" hangingPunct="1">
              <a:lnSpc>
                <a:spcPts val="2618"/>
              </a:lnSpc>
            </a:pPr>
            <a:r>
              <a:rPr lang="en-US" altLang="en-US" sz="1909" dirty="0" smtClean="0"/>
              <a:t>Dr. Ankur Rastogi   </a:t>
            </a:r>
            <a:endParaRPr lang="en-IN" altLang="en-US" sz="1909" dirty="0"/>
          </a:p>
        </p:txBody>
      </p:sp>
      <p:pic>
        <p:nvPicPr>
          <p:cNvPr id="4102" name="Picture 2"/>
          <p:cNvPicPr>
            <a:picLocks noChangeAspect="1" noChangeArrowheads="1"/>
          </p:cNvPicPr>
          <p:nvPr/>
        </p:nvPicPr>
        <p:blipFill>
          <a:blip r:embed="rId2">
            <a:extLst>
              <a:ext uri="{28A0092B-C50C-407E-A947-70E740481C1C}">
                <a14:useLocalDpi xmlns:a14="http://schemas.microsoft.com/office/drawing/2010/main" val="0"/>
              </a:ext>
            </a:extLst>
          </a:blip>
          <a:srcRect l="74664" t="21545" r="-165" b="25516"/>
          <a:stretch>
            <a:fillRect/>
          </a:stretch>
        </p:blipFill>
        <p:spPr bwMode="auto">
          <a:xfrm>
            <a:off x="10467360" y="0"/>
            <a:ext cx="1724640" cy="143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636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Winter Glisten" pitchFamily="50" charset="0"/>
              </a:rPr>
              <a:t>Threats </a:t>
            </a:r>
            <a:endParaRPr lang="en-IN" sz="6000" b="1" dirty="0">
              <a:latin typeface="Winter Glisten" pitchFamily="50" charset="0"/>
            </a:endParaRPr>
          </a:p>
        </p:txBody>
      </p:sp>
      <p:sp>
        <p:nvSpPr>
          <p:cNvPr id="3" name="Content Placeholder 2"/>
          <p:cNvSpPr>
            <a:spLocks noGrp="1"/>
          </p:cNvSpPr>
          <p:nvPr>
            <p:ph idx="1"/>
          </p:nvPr>
        </p:nvSpPr>
        <p:spPr>
          <a:xfrm>
            <a:off x="838200" y="2726581"/>
            <a:ext cx="10515600" cy="4351338"/>
          </a:xfrm>
        </p:spPr>
        <p:txBody>
          <a:bodyPr>
            <a:normAutofit/>
          </a:bodyPr>
          <a:lstStyle/>
          <a:p>
            <a:r>
              <a:rPr lang="en-US" sz="2400" dirty="0" smtClean="0"/>
              <a:t>A global economic downturn negatively affects leisure, optional travel, as well as business travel.</a:t>
            </a:r>
          </a:p>
          <a:p>
            <a:r>
              <a:rPr lang="en-US" sz="2400" dirty="0" smtClean="0"/>
              <a:t>The price of fuel is now the greatest cost for many airlines an upward spike can destabilize the business model.</a:t>
            </a:r>
          </a:p>
          <a:p>
            <a:r>
              <a:rPr lang="en-US" sz="2400" dirty="0" smtClean="0"/>
              <a:t>A plague or terrorist attack anywhere in the world can negatively affect air travel.</a:t>
            </a:r>
          </a:p>
          <a:p>
            <a:r>
              <a:rPr lang="en-US" sz="2400" dirty="0" smtClean="0"/>
              <a:t>Government intervention can result in new costly rules.</a:t>
            </a:r>
          </a:p>
          <a:p>
            <a:r>
              <a:rPr lang="en-US" sz="2400" dirty="0" smtClean="0"/>
              <a:t>Selection of airport.</a:t>
            </a:r>
            <a:endParaRPr lang="en-IN" sz="2400" dirty="0"/>
          </a:p>
        </p:txBody>
      </p:sp>
      <p:pic>
        <p:nvPicPr>
          <p:cNvPr id="4" name="Picture 3"/>
          <p:cNvPicPr>
            <a:picLocks noChangeAspect="1"/>
          </p:cNvPicPr>
          <p:nvPr/>
        </p:nvPicPr>
        <p:blipFill rotWithShape="1">
          <a:blip r:embed="rId2"/>
          <a:srcRect b="8087"/>
          <a:stretch/>
        </p:blipFill>
        <p:spPr>
          <a:xfrm>
            <a:off x="9711159" y="0"/>
            <a:ext cx="2480841" cy="2280213"/>
          </a:xfrm>
          <a:prstGeom prst="rect">
            <a:avLst/>
          </a:prstGeom>
        </p:spPr>
      </p:pic>
    </p:spTree>
    <p:extLst>
      <p:ext uri="{BB962C8B-B14F-4D97-AF65-F5344CB8AC3E}">
        <p14:creationId xmlns:p14="http://schemas.microsoft.com/office/powerpoint/2010/main" val="245926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153" y="356845"/>
            <a:ext cx="10515600" cy="1325563"/>
          </a:xfrm>
        </p:spPr>
        <p:txBody>
          <a:bodyPr>
            <a:normAutofit/>
          </a:bodyPr>
          <a:lstStyle/>
          <a:p>
            <a:pPr marL="0" indent="0"/>
            <a:r>
              <a:rPr lang="en-US" sz="6000" b="1" dirty="0">
                <a:latin typeface="Winter Glisten" pitchFamily="50" charset="0"/>
              </a:rPr>
              <a:t>Strategic Situation </a:t>
            </a:r>
            <a:endParaRPr lang="en-IN" sz="6000" b="1" dirty="0">
              <a:latin typeface="Winter Glisten" pitchFamily="50" charset="0"/>
            </a:endParaRPr>
          </a:p>
        </p:txBody>
      </p:sp>
      <p:sp>
        <p:nvSpPr>
          <p:cNvPr id="7" name="Text Placeholder 6"/>
          <p:cNvSpPr>
            <a:spLocks noGrp="1"/>
          </p:cNvSpPr>
          <p:nvPr>
            <p:ph type="body" idx="1"/>
          </p:nvPr>
        </p:nvSpPr>
        <p:spPr>
          <a:xfrm>
            <a:off x="839788" y="1800828"/>
            <a:ext cx="5157787" cy="823912"/>
          </a:xfrm>
        </p:spPr>
        <p:txBody>
          <a:bodyPr>
            <a:normAutofit/>
          </a:bodyPr>
          <a:lstStyle/>
          <a:p>
            <a:pPr algn="ctr"/>
            <a:r>
              <a:rPr lang="en-US" sz="3600" dirty="0" smtClean="0"/>
              <a:t>Global Challenges</a:t>
            </a:r>
            <a:endParaRPr lang="en-IN" sz="3600" dirty="0"/>
          </a:p>
        </p:txBody>
      </p:sp>
      <p:sp>
        <p:nvSpPr>
          <p:cNvPr id="3" name="Content Placeholder 2"/>
          <p:cNvSpPr>
            <a:spLocks noGrp="1"/>
          </p:cNvSpPr>
          <p:nvPr>
            <p:ph sz="half" idx="2"/>
          </p:nvPr>
        </p:nvSpPr>
        <p:spPr>
          <a:xfrm>
            <a:off x="839788" y="2655546"/>
            <a:ext cx="5157787" cy="3684588"/>
          </a:xfrm>
        </p:spPr>
        <p:txBody>
          <a:bodyPr>
            <a:normAutofit/>
          </a:bodyPr>
          <a:lstStyle/>
          <a:p>
            <a:pPr marL="0" indent="0">
              <a:buNone/>
            </a:pPr>
            <a:endParaRPr lang="en-US" sz="2200" dirty="0" smtClean="0"/>
          </a:p>
          <a:p>
            <a:pPr marL="0" indent="0">
              <a:buNone/>
            </a:pPr>
            <a:r>
              <a:rPr lang="en-US" sz="2200" dirty="0" smtClean="0"/>
              <a:t>Extreme weather events might damage critical infrastructures and disrupt communications. The rapid urbanization and mobility of people will increase the risk from infectious disease. Due to this strategic relevance, large public transport hubs like railway station, airports and ports are considered a major potential target for terrorists.</a:t>
            </a:r>
            <a:endParaRPr lang="en-IN" sz="2200" dirty="0"/>
          </a:p>
        </p:txBody>
      </p:sp>
      <p:sp>
        <p:nvSpPr>
          <p:cNvPr id="8" name="Text Placeholder 7"/>
          <p:cNvSpPr>
            <a:spLocks noGrp="1"/>
          </p:cNvSpPr>
          <p:nvPr>
            <p:ph type="body" sz="quarter" idx="3"/>
          </p:nvPr>
        </p:nvSpPr>
        <p:spPr>
          <a:xfrm>
            <a:off x="6172200" y="1831634"/>
            <a:ext cx="5183188" cy="823912"/>
          </a:xfrm>
        </p:spPr>
        <p:txBody>
          <a:bodyPr>
            <a:normAutofit/>
          </a:bodyPr>
          <a:lstStyle/>
          <a:p>
            <a:pPr algn="ctr"/>
            <a:r>
              <a:rPr lang="en-US" sz="3600" dirty="0" smtClean="0"/>
              <a:t>Technological </a:t>
            </a:r>
            <a:r>
              <a:rPr lang="en-US" sz="3600" dirty="0"/>
              <a:t>Progress</a:t>
            </a:r>
          </a:p>
        </p:txBody>
      </p:sp>
      <p:sp>
        <p:nvSpPr>
          <p:cNvPr id="6" name="Content Placeholder 5"/>
          <p:cNvSpPr>
            <a:spLocks noGrp="1"/>
          </p:cNvSpPr>
          <p:nvPr>
            <p:ph sz="quarter" idx="4"/>
          </p:nvPr>
        </p:nvSpPr>
        <p:spPr>
          <a:xfrm>
            <a:off x="6172200" y="2655546"/>
            <a:ext cx="5183188" cy="3684588"/>
          </a:xfrm>
        </p:spPr>
        <p:txBody>
          <a:bodyPr>
            <a:normAutofit/>
          </a:bodyPr>
          <a:lstStyle/>
          <a:p>
            <a:pPr marL="0" indent="0">
              <a:buNone/>
            </a:pPr>
            <a:endParaRPr lang="en-US" sz="2200" dirty="0" smtClean="0"/>
          </a:p>
          <a:p>
            <a:pPr marL="0" indent="0">
              <a:buNone/>
            </a:pPr>
            <a:r>
              <a:rPr lang="en-US" sz="2200" dirty="0" smtClean="0"/>
              <a:t>Automation, robotics and AI are advancing quickly, transforming and working environment  and changing the nature of work and the skills that employs need for doing their jobs. The future workforce will spend more time on activities of control, supervision, managing of people and communication.</a:t>
            </a:r>
            <a:endParaRPr lang="en-IN" sz="2200" dirty="0"/>
          </a:p>
        </p:txBody>
      </p:sp>
      <p:pic>
        <p:nvPicPr>
          <p:cNvPr id="10" name="Picture 9"/>
          <p:cNvPicPr>
            <a:picLocks noChangeAspect="1"/>
          </p:cNvPicPr>
          <p:nvPr/>
        </p:nvPicPr>
        <p:blipFill>
          <a:blip r:embed="rId2"/>
          <a:stretch>
            <a:fillRect/>
          </a:stretch>
        </p:blipFill>
        <p:spPr>
          <a:xfrm>
            <a:off x="5230511" y="1831634"/>
            <a:ext cx="867077" cy="867077"/>
          </a:xfrm>
          <a:prstGeom prst="rect">
            <a:avLst/>
          </a:prstGeom>
        </p:spPr>
      </p:pic>
      <p:pic>
        <p:nvPicPr>
          <p:cNvPr id="11" name="Picture 10"/>
          <p:cNvPicPr>
            <a:picLocks noChangeAspect="1"/>
          </p:cNvPicPr>
          <p:nvPr/>
        </p:nvPicPr>
        <p:blipFill>
          <a:blip r:embed="rId3"/>
          <a:stretch>
            <a:fillRect/>
          </a:stretch>
        </p:blipFill>
        <p:spPr>
          <a:xfrm>
            <a:off x="10965748" y="1686548"/>
            <a:ext cx="973138" cy="973138"/>
          </a:xfrm>
          <a:prstGeom prst="rect">
            <a:avLst/>
          </a:prstGeom>
        </p:spPr>
      </p:pic>
      <p:pic>
        <p:nvPicPr>
          <p:cNvPr id="12" name="Picture 11"/>
          <p:cNvPicPr>
            <a:picLocks noChangeAspect="1"/>
          </p:cNvPicPr>
          <p:nvPr/>
        </p:nvPicPr>
        <p:blipFill>
          <a:blip r:embed="rId4"/>
          <a:stretch>
            <a:fillRect/>
          </a:stretch>
        </p:blipFill>
        <p:spPr>
          <a:xfrm>
            <a:off x="438108" y="269231"/>
            <a:ext cx="1413177" cy="1413177"/>
          </a:xfrm>
          <a:prstGeom prst="rect">
            <a:avLst/>
          </a:prstGeom>
        </p:spPr>
      </p:pic>
    </p:spTree>
    <p:extLst>
      <p:ext uri="{BB962C8B-B14F-4D97-AF65-F5344CB8AC3E}">
        <p14:creationId xmlns:p14="http://schemas.microsoft.com/office/powerpoint/2010/main" val="848656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839787" y="1137153"/>
            <a:ext cx="5157787" cy="823912"/>
          </a:xfrm>
        </p:spPr>
        <p:txBody>
          <a:bodyPr>
            <a:normAutofit/>
          </a:bodyPr>
          <a:lstStyle/>
          <a:p>
            <a:r>
              <a:rPr lang="en-US" sz="3600" dirty="0" smtClean="0"/>
              <a:t>Cyber security </a:t>
            </a:r>
            <a:endParaRPr lang="en-IN" sz="3600" dirty="0"/>
          </a:p>
        </p:txBody>
      </p:sp>
      <p:sp>
        <p:nvSpPr>
          <p:cNvPr id="12" name="Content Placeholder 11"/>
          <p:cNvSpPr>
            <a:spLocks noGrp="1"/>
          </p:cNvSpPr>
          <p:nvPr>
            <p:ph sz="half" idx="2"/>
          </p:nvPr>
        </p:nvSpPr>
        <p:spPr/>
        <p:txBody>
          <a:bodyPr>
            <a:normAutofit/>
          </a:bodyPr>
          <a:lstStyle/>
          <a:p>
            <a:pPr marL="0" indent="0">
              <a:buNone/>
            </a:pPr>
            <a:r>
              <a:rPr lang="en-US" sz="2200" dirty="0" smtClean="0"/>
              <a:t>Parallel to the or going digitalization within the air transport industry, there is growing awareness and concern about threats from cyber security. </a:t>
            </a:r>
            <a:r>
              <a:rPr lang="en-IN" sz="2200" dirty="0" smtClean="0"/>
              <a:t>As system and planes become increasingly automated, the risk and potential impact of a cyber attack will continue to grow. </a:t>
            </a:r>
            <a:endParaRPr lang="en-US" sz="2200" dirty="0" smtClean="0"/>
          </a:p>
        </p:txBody>
      </p:sp>
      <p:sp>
        <p:nvSpPr>
          <p:cNvPr id="13" name="Text Placeholder 12"/>
          <p:cNvSpPr>
            <a:spLocks noGrp="1"/>
          </p:cNvSpPr>
          <p:nvPr>
            <p:ph type="body" sz="quarter" idx="3"/>
          </p:nvPr>
        </p:nvSpPr>
        <p:spPr>
          <a:xfrm>
            <a:off x="6172200" y="1137153"/>
            <a:ext cx="5183188" cy="823912"/>
          </a:xfrm>
        </p:spPr>
        <p:txBody>
          <a:bodyPr>
            <a:noAutofit/>
          </a:bodyPr>
          <a:lstStyle/>
          <a:p>
            <a:r>
              <a:rPr lang="en-US" sz="3600" dirty="0" smtClean="0"/>
              <a:t>Environment protection </a:t>
            </a:r>
            <a:endParaRPr lang="en-IN" sz="3600" dirty="0"/>
          </a:p>
        </p:txBody>
      </p:sp>
      <p:sp>
        <p:nvSpPr>
          <p:cNvPr id="14" name="Content Placeholder 13"/>
          <p:cNvSpPr>
            <a:spLocks noGrp="1"/>
          </p:cNvSpPr>
          <p:nvPr>
            <p:ph sz="quarter" idx="4"/>
          </p:nvPr>
        </p:nvSpPr>
        <p:spPr/>
        <p:txBody>
          <a:bodyPr>
            <a:normAutofit/>
          </a:bodyPr>
          <a:lstStyle/>
          <a:p>
            <a:pPr marL="0" indent="0">
              <a:buNone/>
            </a:pPr>
            <a:r>
              <a:rPr lang="en-US" sz="2200" dirty="0" smtClean="0"/>
              <a:t>For the past decades, the airlines industry has been largely considered as a significant contributor to global carbon emission. As reported in the flightpath 2050 the environmental challenges and the use of renewable resources will be a key driver for the aviation sector. </a:t>
            </a:r>
            <a:endParaRPr lang="en-IN" sz="2200" dirty="0"/>
          </a:p>
        </p:txBody>
      </p:sp>
      <p:pic>
        <p:nvPicPr>
          <p:cNvPr id="15" name="Picture 14"/>
          <p:cNvPicPr>
            <a:picLocks noChangeAspect="1"/>
          </p:cNvPicPr>
          <p:nvPr/>
        </p:nvPicPr>
        <p:blipFill>
          <a:blip r:embed="rId2"/>
          <a:stretch>
            <a:fillRect/>
          </a:stretch>
        </p:blipFill>
        <p:spPr>
          <a:xfrm>
            <a:off x="3916784" y="1329611"/>
            <a:ext cx="1075547" cy="602306"/>
          </a:xfrm>
          <a:prstGeom prst="rect">
            <a:avLst/>
          </a:prstGeom>
        </p:spPr>
      </p:pic>
      <p:pic>
        <p:nvPicPr>
          <p:cNvPr id="16" name="Picture 15"/>
          <p:cNvPicPr>
            <a:picLocks noChangeAspect="1"/>
          </p:cNvPicPr>
          <p:nvPr/>
        </p:nvPicPr>
        <p:blipFill rotWithShape="1">
          <a:blip r:embed="rId3"/>
          <a:srcRect b="8752"/>
          <a:stretch/>
        </p:blipFill>
        <p:spPr>
          <a:xfrm>
            <a:off x="10833140" y="1039626"/>
            <a:ext cx="1044495" cy="1018966"/>
          </a:xfrm>
          <a:prstGeom prst="rect">
            <a:avLst/>
          </a:prstGeom>
        </p:spPr>
      </p:pic>
    </p:spTree>
    <p:extLst>
      <p:ext uri="{BB962C8B-B14F-4D97-AF65-F5344CB8AC3E}">
        <p14:creationId xmlns:p14="http://schemas.microsoft.com/office/powerpoint/2010/main" val="266543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9139"/>
            <a:ext cx="10515600" cy="5399723"/>
          </a:xfrm>
        </p:spPr>
        <p:txBody>
          <a:bodyPr/>
          <a:lstStyle/>
          <a:p>
            <a:pPr marL="0" indent="0">
              <a:buNone/>
            </a:pPr>
            <a:r>
              <a:rPr lang="en-US" sz="3600" b="1" dirty="0" smtClean="0">
                <a:latin typeface="Winter Glisten" pitchFamily="50" charset="0"/>
              </a:rPr>
              <a:t>Inflation &amp; exchange rate</a:t>
            </a:r>
          </a:p>
          <a:p>
            <a:pPr marL="0" indent="0">
              <a:buNone/>
            </a:pPr>
            <a:r>
              <a:rPr lang="en-US" sz="2400" dirty="0" smtClean="0"/>
              <a:t>The country’s aviation industry is one sector that has been impacted the most by a depreciating rupee and imported inflation ever since the beginning of the Russian military action in Ukraine in February.</a:t>
            </a:r>
            <a:endParaRPr lang="en-IN" sz="2400" b="1" dirty="0"/>
          </a:p>
        </p:txBody>
      </p:sp>
      <p:pic>
        <p:nvPicPr>
          <p:cNvPr id="2" name="Picture 1"/>
          <p:cNvPicPr>
            <a:picLocks noChangeAspect="1"/>
          </p:cNvPicPr>
          <p:nvPr/>
        </p:nvPicPr>
        <p:blipFill>
          <a:blip r:embed="rId2"/>
          <a:stretch>
            <a:fillRect/>
          </a:stretch>
        </p:blipFill>
        <p:spPr>
          <a:xfrm>
            <a:off x="3472405" y="2691113"/>
            <a:ext cx="5247190" cy="3935393"/>
          </a:xfrm>
          <a:prstGeom prst="rect">
            <a:avLst/>
          </a:prstGeom>
        </p:spPr>
      </p:pic>
    </p:spTree>
    <p:extLst>
      <p:ext uri="{BB962C8B-B14F-4D97-AF65-F5344CB8AC3E}">
        <p14:creationId xmlns:p14="http://schemas.microsoft.com/office/powerpoint/2010/main" val="2105349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751420"/>
            <a:ext cx="10515600" cy="5355160"/>
          </a:xfrm>
        </p:spPr>
        <p:txBody>
          <a:bodyPr/>
          <a:lstStyle/>
          <a:p>
            <a:pPr marL="0" indent="0">
              <a:buNone/>
            </a:pPr>
            <a:r>
              <a:rPr lang="en-IN" sz="3600" b="1" dirty="0" smtClean="0">
                <a:latin typeface="Winter Glisten" pitchFamily="50" charset="0"/>
              </a:rPr>
              <a:t>Pay structure</a:t>
            </a:r>
          </a:p>
          <a:p>
            <a:pPr marL="0" indent="0">
              <a:buNone/>
            </a:pPr>
            <a:endParaRPr lang="en-US" sz="4000" b="1" dirty="0" smtClean="0"/>
          </a:p>
          <a:p>
            <a:pPr marL="0" indent="0">
              <a:buNone/>
            </a:pPr>
            <a:endParaRPr lang="en-IN" sz="4000" b="1" dirty="0" smtClean="0"/>
          </a:p>
          <a:p>
            <a:r>
              <a:rPr lang="en-US" sz="2400" dirty="0"/>
              <a:t>The average Aviation sector pvt ltd monthly salary ranges from approximately ₹ 13,506 per month for Service Associate to ₹ 28,983 per month for Security </a:t>
            </a:r>
            <a:r>
              <a:rPr lang="en-US" sz="2400" dirty="0" smtClean="0"/>
              <a:t>Officer.</a:t>
            </a:r>
          </a:p>
          <a:p>
            <a:r>
              <a:rPr lang="en-US" sz="2400" dirty="0" smtClean="0"/>
              <a:t>The </a:t>
            </a:r>
            <a:r>
              <a:rPr lang="en-US" sz="2400" dirty="0"/>
              <a:t>average Aviation sector pvt ltd salary ranges from approximately ₹ 1,20,000 per year for New Graduate to ₹ 2,96,677 per year for Flight Attendant.</a:t>
            </a:r>
            <a:endParaRPr lang="en-IN" sz="2400" dirty="0"/>
          </a:p>
        </p:txBody>
      </p:sp>
      <p:pic>
        <p:nvPicPr>
          <p:cNvPr id="6" name="Picture 5"/>
          <p:cNvPicPr>
            <a:picLocks noChangeAspect="1"/>
          </p:cNvPicPr>
          <p:nvPr/>
        </p:nvPicPr>
        <p:blipFill>
          <a:blip r:embed="rId2"/>
          <a:stretch>
            <a:fillRect/>
          </a:stretch>
        </p:blipFill>
        <p:spPr>
          <a:xfrm>
            <a:off x="9861631" y="0"/>
            <a:ext cx="2330370" cy="2330370"/>
          </a:xfrm>
          <a:prstGeom prst="rect">
            <a:avLst/>
          </a:prstGeom>
        </p:spPr>
      </p:pic>
    </p:spTree>
    <p:extLst>
      <p:ext uri="{BB962C8B-B14F-4D97-AF65-F5344CB8AC3E}">
        <p14:creationId xmlns:p14="http://schemas.microsoft.com/office/powerpoint/2010/main" val="2378275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3081814" cy="6858000"/>
          </a:xfrm>
          <a:prstGeom prst="rect">
            <a:avLst/>
          </a:prstGeom>
        </p:spPr>
      </p:pic>
      <p:pic>
        <p:nvPicPr>
          <p:cNvPr id="3" name="Picture 2"/>
          <p:cNvPicPr>
            <a:picLocks noChangeAspect="1"/>
          </p:cNvPicPr>
          <p:nvPr/>
        </p:nvPicPr>
        <p:blipFill rotWithShape="1">
          <a:blip r:embed="rId3"/>
          <a:srcRect t="11599" b="27068"/>
          <a:stretch/>
        </p:blipFill>
        <p:spPr>
          <a:xfrm>
            <a:off x="9438133" y="0"/>
            <a:ext cx="2753868" cy="3758640"/>
          </a:xfrm>
          <a:prstGeom prst="rect">
            <a:avLst/>
          </a:prstGeom>
        </p:spPr>
      </p:pic>
      <p:sp>
        <p:nvSpPr>
          <p:cNvPr id="4" name="Title 3"/>
          <p:cNvSpPr>
            <a:spLocks noGrp="1"/>
          </p:cNvSpPr>
          <p:nvPr>
            <p:ph type="title"/>
          </p:nvPr>
        </p:nvSpPr>
        <p:spPr>
          <a:xfrm>
            <a:off x="4741164" y="0"/>
            <a:ext cx="2709672" cy="1325563"/>
          </a:xfrm>
        </p:spPr>
        <p:txBody>
          <a:bodyPr numCol="1">
            <a:normAutofit/>
          </a:bodyPr>
          <a:lstStyle/>
          <a:p>
            <a:pPr algn="r"/>
            <a:r>
              <a:rPr lang="en-IN" sz="6000" b="1" dirty="0" smtClean="0">
                <a:latin typeface="Winter Glisten" pitchFamily="50" charset="0"/>
              </a:rPr>
              <a:t>Glimpse </a:t>
            </a:r>
            <a:endParaRPr lang="en-IN" sz="6000" b="1" dirty="0">
              <a:latin typeface="Winter Glisten" pitchFamily="50" charset="0"/>
            </a:endParaRPr>
          </a:p>
        </p:txBody>
      </p:sp>
      <p:pic>
        <p:nvPicPr>
          <p:cNvPr id="6" name="Picture 5"/>
          <p:cNvPicPr>
            <a:picLocks noChangeAspect="1"/>
          </p:cNvPicPr>
          <p:nvPr/>
        </p:nvPicPr>
        <p:blipFill rotWithShape="1">
          <a:blip r:embed="rId4"/>
          <a:srcRect t="13043"/>
          <a:stretch/>
        </p:blipFill>
        <p:spPr>
          <a:xfrm>
            <a:off x="7495033" y="3794760"/>
            <a:ext cx="4696968" cy="3063240"/>
          </a:xfrm>
          <a:prstGeom prst="rect">
            <a:avLst/>
          </a:prstGeom>
        </p:spPr>
      </p:pic>
    </p:spTree>
    <p:extLst>
      <p:ext uri="{BB962C8B-B14F-4D97-AF65-F5344CB8AC3E}">
        <p14:creationId xmlns:p14="http://schemas.microsoft.com/office/powerpoint/2010/main" val="4108838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20116171">
            <a:off x="838200" y="2766219"/>
            <a:ext cx="10515600" cy="1325563"/>
          </a:xfrm>
        </p:spPr>
        <p:txBody>
          <a:bodyPr>
            <a:noAutofit/>
          </a:bodyPr>
          <a:lstStyle/>
          <a:p>
            <a:pPr algn="ctr"/>
            <a:r>
              <a:rPr lang="en-US" sz="9600" b="1" dirty="0" smtClean="0">
                <a:latin typeface="Winter Glisten" pitchFamily="50" charset="0"/>
              </a:rPr>
              <a:t>External Factors </a:t>
            </a:r>
            <a:endParaRPr lang="en-IN" sz="9600" b="1" dirty="0">
              <a:latin typeface="Winter Glisten" pitchFamily="50" charset="0"/>
            </a:endParaRPr>
          </a:p>
        </p:txBody>
      </p:sp>
    </p:spTree>
    <p:extLst>
      <p:ext uri="{BB962C8B-B14F-4D97-AF65-F5344CB8AC3E}">
        <p14:creationId xmlns:p14="http://schemas.microsoft.com/office/powerpoint/2010/main" val="444507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0"/>
            <a:ext cx="12192000"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2593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Winter Glisten" pitchFamily="50" charset="0"/>
              </a:rPr>
              <a:t>Political </a:t>
            </a:r>
            <a:endParaRPr lang="en-IN" sz="6000" b="1" dirty="0">
              <a:latin typeface="Winter Glisten" pitchFamily="50" charset="0"/>
            </a:endParaRPr>
          </a:p>
        </p:txBody>
      </p:sp>
      <p:sp>
        <p:nvSpPr>
          <p:cNvPr id="3" name="Content Placeholder 2"/>
          <p:cNvSpPr>
            <a:spLocks noGrp="1"/>
          </p:cNvSpPr>
          <p:nvPr>
            <p:ph idx="1"/>
          </p:nvPr>
        </p:nvSpPr>
        <p:spPr>
          <a:xfrm>
            <a:off x="838200" y="2337689"/>
            <a:ext cx="10515600" cy="4351338"/>
          </a:xfrm>
        </p:spPr>
        <p:txBody>
          <a:bodyPr>
            <a:normAutofit/>
          </a:bodyPr>
          <a:lstStyle/>
          <a:p>
            <a:r>
              <a:rPr lang="en-US" sz="2400" dirty="0"/>
              <a:t>The tax policy is different for different countries. </a:t>
            </a:r>
            <a:endParaRPr lang="en-US" sz="2400" dirty="0" smtClean="0"/>
          </a:p>
          <a:p>
            <a:r>
              <a:rPr lang="en-US" sz="2400" dirty="0" smtClean="0"/>
              <a:t>Security controls.</a:t>
            </a:r>
          </a:p>
          <a:p>
            <a:r>
              <a:rPr lang="en-US" sz="2400" dirty="0" smtClean="0"/>
              <a:t>Restrictions on migration.</a:t>
            </a:r>
          </a:p>
          <a:p>
            <a:r>
              <a:rPr lang="en-US" sz="2400" dirty="0" smtClean="0"/>
              <a:t>Government support for national crisis.</a:t>
            </a:r>
          </a:p>
          <a:p>
            <a:endParaRPr lang="en-US" sz="2400" dirty="0" smtClean="0"/>
          </a:p>
          <a:p>
            <a:endParaRPr lang="en-IN" sz="2400" dirty="0"/>
          </a:p>
        </p:txBody>
      </p:sp>
      <p:pic>
        <p:nvPicPr>
          <p:cNvPr id="4" name="Picture 3"/>
          <p:cNvPicPr>
            <a:picLocks noChangeAspect="1"/>
          </p:cNvPicPr>
          <p:nvPr/>
        </p:nvPicPr>
        <p:blipFill>
          <a:blip r:embed="rId2"/>
          <a:stretch>
            <a:fillRect/>
          </a:stretch>
        </p:blipFill>
        <p:spPr>
          <a:xfrm>
            <a:off x="10048875" y="0"/>
            <a:ext cx="2143125" cy="2143125"/>
          </a:xfrm>
          <a:prstGeom prst="rect">
            <a:avLst/>
          </a:prstGeom>
        </p:spPr>
      </p:pic>
    </p:spTree>
    <p:extLst>
      <p:ext uri="{BB962C8B-B14F-4D97-AF65-F5344CB8AC3E}">
        <p14:creationId xmlns:p14="http://schemas.microsoft.com/office/powerpoint/2010/main" val="3070486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smtClean="0">
                <a:latin typeface="Winter Glisten" pitchFamily="50" charset="0"/>
              </a:rPr>
              <a:t>Economic</a:t>
            </a:r>
            <a:endParaRPr lang="en-IN" sz="6000" b="1" dirty="0">
              <a:latin typeface="Winter Glisten" pitchFamily="50" charset="0"/>
            </a:endParaRPr>
          </a:p>
        </p:txBody>
      </p:sp>
      <p:sp>
        <p:nvSpPr>
          <p:cNvPr id="3" name="Content Placeholder 2"/>
          <p:cNvSpPr>
            <a:spLocks noGrp="1"/>
          </p:cNvSpPr>
          <p:nvPr>
            <p:ph idx="1"/>
          </p:nvPr>
        </p:nvSpPr>
        <p:spPr>
          <a:xfrm>
            <a:off x="838200" y="2063369"/>
            <a:ext cx="10515600" cy="4351338"/>
          </a:xfrm>
        </p:spPr>
        <p:txBody>
          <a:bodyPr/>
          <a:lstStyle/>
          <a:p>
            <a:r>
              <a:rPr lang="en-US" dirty="0" smtClean="0"/>
              <a:t>National growth rate.</a:t>
            </a:r>
          </a:p>
          <a:p>
            <a:r>
              <a:rPr lang="en-US" dirty="0" smtClean="0"/>
              <a:t>Exchange rates.</a:t>
            </a:r>
          </a:p>
          <a:p>
            <a:r>
              <a:rPr lang="en-US" dirty="0" smtClean="0"/>
              <a:t>Taxes.</a:t>
            </a:r>
          </a:p>
          <a:p>
            <a:r>
              <a:rPr lang="en-US" dirty="0"/>
              <a:t>A</a:t>
            </a:r>
            <a:r>
              <a:rPr lang="en-US" dirty="0" smtClean="0"/>
              <a:t>irport </a:t>
            </a:r>
            <a:r>
              <a:rPr lang="en-US" dirty="0"/>
              <a:t>handling </a:t>
            </a:r>
            <a:r>
              <a:rPr lang="en-US" dirty="0" smtClean="0"/>
              <a:t>charges.</a:t>
            </a:r>
          </a:p>
          <a:p>
            <a:r>
              <a:rPr lang="en-US" dirty="0" smtClean="0"/>
              <a:t>Fuel price hike. </a:t>
            </a:r>
          </a:p>
          <a:p>
            <a:endParaRPr lang="en-IN" dirty="0"/>
          </a:p>
        </p:txBody>
      </p:sp>
      <p:pic>
        <p:nvPicPr>
          <p:cNvPr id="4" name="Picture 3"/>
          <p:cNvPicPr>
            <a:picLocks noChangeAspect="1"/>
          </p:cNvPicPr>
          <p:nvPr/>
        </p:nvPicPr>
        <p:blipFill>
          <a:blip r:embed="rId2"/>
          <a:stretch>
            <a:fillRect/>
          </a:stretch>
        </p:blipFill>
        <p:spPr>
          <a:xfrm>
            <a:off x="9640825" y="0"/>
            <a:ext cx="2551176" cy="2551176"/>
          </a:xfrm>
          <a:prstGeom prst="rect">
            <a:avLst/>
          </a:prstGeom>
        </p:spPr>
      </p:pic>
    </p:spTree>
    <p:extLst>
      <p:ext uri="{BB962C8B-B14F-4D97-AF65-F5344CB8AC3E}">
        <p14:creationId xmlns:p14="http://schemas.microsoft.com/office/powerpoint/2010/main" val="2097599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Objective </a:t>
            </a:r>
            <a:endParaRPr lang="en-IN" sz="6000" b="1" dirty="0">
              <a:latin typeface="Winter Glisten" pitchFamily="50" charset="0"/>
            </a:endParaRPr>
          </a:p>
        </p:txBody>
      </p:sp>
      <p:sp>
        <p:nvSpPr>
          <p:cNvPr id="3" name="Content Placeholder 2"/>
          <p:cNvSpPr>
            <a:spLocks noGrp="1"/>
          </p:cNvSpPr>
          <p:nvPr>
            <p:ph idx="1"/>
          </p:nvPr>
        </p:nvSpPr>
        <p:spPr/>
        <p:txBody>
          <a:bodyPr>
            <a:normAutofit/>
          </a:bodyPr>
          <a:lstStyle/>
          <a:p>
            <a:pPr fontAlgn="base">
              <a:lnSpc>
                <a:spcPct val="150000"/>
              </a:lnSpc>
            </a:pPr>
            <a:r>
              <a:rPr lang="en-US" sz="2200" dirty="0" smtClean="0"/>
              <a:t>An opportunity to reach an audience with a distinct interest.</a:t>
            </a:r>
          </a:p>
          <a:p>
            <a:pPr fontAlgn="base">
              <a:lnSpc>
                <a:spcPct val="150000"/>
              </a:lnSpc>
            </a:pPr>
            <a:r>
              <a:rPr lang="en-US" sz="2200" dirty="0" smtClean="0"/>
              <a:t>Creates awareness and develops relationship with new prospects.</a:t>
            </a:r>
          </a:p>
          <a:p>
            <a:pPr fontAlgn="base">
              <a:lnSpc>
                <a:spcPct val="150000"/>
              </a:lnSpc>
            </a:pPr>
            <a:r>
              <a:rPr lang="en-IN" sz="2200" dirty="0" smtClean="0"/>
              <a:t>Provides product demonstrations.</a:t>
            </a:r>
          </a:p>
          <a:p>
            <a:pPr fontAlgn="base">
              <a:lnSpc>
                <a:spcPct val="150000"/>
              </a:lnSpc>
            </a:pPr>
            <a:r>
              <a:rPr lang="en-IN" sz="2200" dirty="0" smtClean="0"/>
              <a:t>Gathers competitive intelligence.</a:t>
            </a:r>
          </a:p>
          <a:p>
            <a:pPr fontAlgn="base">
              <a:lnSpc>
                <a:spcPct val="150000"/>
              </a:lnSpc>
            </a:pPr>
            <a:r>
              <a:rPr lang="en-US" sz="2200" dirty="0" smtClean="0"/>
              <a:t>Determines and stimulates needs of customers.</a:t>
            </a:r>
            <a:endParaRPr lang="en-US" sz="2200" dirty="0"/>
          </a:p>
        </p:txBody>
      </p:sp>
      <p:pic>
        <p:nvPicPr>
          <p:cNvPr id="4" name="Picture 3"/>
          <p:cNvPicPr>
            <a:picLocks noChangeAspect="1"/>
          </p:cNvPicPr>
          <p:nvPr/>
        </p:nvPicPr>
        <p:blipFill>
          <a:blip r:embed="rId2"/>
          <a:stretch>
            <a:fillRect/>
          </a:stretch>
        </p:blipFill>
        <p:spPr>
          <a:xfrm>
            <a:off x="8553691" y="3219691"/>
            <a:ext cx="3638310" cy="3638310"/>
          </a:xfrm>
          <a:prstGeom prst="rect">
            <a:avLst/>
          </a:prstGeom>
        </p:spPr>
      </p:pic>
    </p:spTree>
    <p:extLst>
      <p:ext uri="{BB962C8B-B14F-4D97-AF65-F5344CB8AC3E}">
        <p14:creationId xmlns:p14="http://schemas.microsoft.com/office/powerpoint/2010/main" val="502982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latin typeface="Winter Glisten" pitchFamily="50" charset="0"/>
              </a:rPr>
              <a:t>Social</a:t>
            </a:r>
            <a:endParaRPr lang="en-IN" sz="6000" dirty="0">
              <a:latin typeface="Winter Glisten" pitchFamily="50" charset="0"/>
            </a:endParaRPr>
          </a:p>
        </p:txBody>
      </p:sp>
      <p:sp>
        <p:nvSpPr>
          <p:cNvPr id="3" name="Content Placeholder 2"/>
          <p:cNvSpPr>
            <a:spLocks noGrp="1"/>
          </p:cNvSpPr>
          <p:nvPr>
            <p:ph idx="1"/>
          </p:nvPr>
        </p:nvSpPr>
        <p:spPr>
          <a:xfrm>
            <a:off x="838200" y="2506662"/>
            <a:ext cx="10515600" cy="4351338"/>
          </a:xfrm>
        </p:spPr>
        <p:txBody>
          <a:bodyPr/>
          <a:lstStyle/>
          <a:p>
            <a:r>
              <a:rPr lang="en-US" dirty="0" smtClean="0"/>
              <a:t>Rise in travel by elderly.</a:t>
            </a:r>
          </a:p>
          <a:p>
            <a:r>
              <a:rPr lang="en-US" dirty="0" smtClean="0"/>
              <a:t>Student international study exchange.</a:t>
            </a:r>
          </a:p>
          <a:p>
            <a:r>
              <a:rPr lang="en-US" dirty="0"/>
              <a:t>Terrorism attacks in some part of world time to time have also left serious </a:t>
            </a:r>
            <a:r>
              <a:rPr lang="en-US" dirty="0" smtClean="0"/>
              <a:t>effects.</a:t>
            </a:r>
          </a:p>
          <a:p>
            <a:r>
              <a:rPr lang="en-IN" dirty="0"/>
              <a:t>Wage inflation + union </a:t>
            </a:r>
            <a:r>
              <a:rPr lang="en-IN" dirty="0" smtClean="0"/>
              <a:t>strikes</a:t>
            </a:r>
            <a:endParaRPr lang="en-IN" dirty="0"/>
          </a:p>
        </p:txBody>
      </p:sp>
      <p:pic>
        <p:nvPicPr>
          <p:cNvPr id="4" name="Picture 3"/>
          <p:cNvPicPr>
            <a:picLocks noChangeAspect="1"/>
          </p:cNvPicPr>
          <p:nvPr/>
        </p:nvPicPr>
        <p:blipFill>
          <a:blip r:embed="rId2"/>
          <a:stretch>
            <a:fillRect/>
          </a:stretch>
        </p:blipFill>
        <p:spPr>
          <a:xfrm>
            <a:off x="9110472" y="0"/>
            <a:ext cx="3081528" cy="3081528"/>
          </a:xfrm>
          <a:prstGeom prst="rect">
            <a:avLst/>
          </a:prstGeom>
        </p:spPr>
      </p:pic>
    </p:spTree>
    <p:extLst>
      <p:ext uri="{BB962C8B-B14F-4D97-AF65-F5344CB8AC3E}">
        <p14:creationId xmlns:p14="http://schemas.microsoft.com/office/powerpoint/2010/main" val="3080748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smtClean="0">
                <a:latin typeface="Winter Glisten" pitchFamily="50" charset="0"/>
              </a:rPr>
              <a:t>Technological</a:t>
            </a:r>
            <a:endParaRPr lang="en-IN" sz="6000" dirty="0">
              <a:latin typeface="Winter Glisten" pitchFamily="50" charset="0"/>
            </a:endParaRPr>
          </a:p>
        </p:txBody>
      </p:sp>
      <p:sp>
        <p:nvSpPr>
          <p:cNvPr id="3" name="Content Placeholder 2"/>
          <p:cNvSpPr>
            <a:spLocks noGrp="1"/>
          </p:cNvSpPr>
          <p:nvPr>
            <p:ph idx="1"/>
          </p:nvPr>
        </p:nvSpPr>
        <p:spPr>
          <a:xfrm>
            <a:off x="838200" y="2182241"/>
            <a:ext cx="10515600" cy="4351338"/>
          </a:xfrm>
        </p:spPr>
        <p:txBody>
          <a:bodyPr/>
          <a:lstStyle/>
          <a:p>
            <a:r>
              <a:rPr lang="en-US" dirty="0" smtClean="0"/>
              <a:t>Fuel efficient engines.</a:t>
            </a:r>
          </a:p>
          <a:p>
            <a:r>
              <a:rPr lang="en-US" dirty="0" smtClean="0"/>
              <a:t>Airframes </a:t>
            </a:r>
          </a:p>
          <a:p>
            <a:r>
              <a:rPr lang="en-US" dirty="0" smtClean="0"/>
              <a:t>Security check technologies.</a:t>
            </a:r>
          </a:p>
          <a:p>
            <a:r>
              <a:rPr lang="en-US" dirty="0" smtClean="0"/>
              <a:t>Teleconferencing for business.</a:t>
            </a:r>
            <a:endParaRPr lang="en-IN" dirty="0"/>
          </a:p>
        </p:txBody>
      </p:sp>
      <p:pic>
        <p:nvPicPr>
          <p:cNvPr id="4" name="Picture 3"/>
          <p:cNvPicPr>
            <a:picLocks noChangeAspect="1"/>
          </p:cNvPicPr>
          <p:nvPr/>
        </p:nvPicPr>
        <p:blipFill>
          <a:blip r:embed="rId2"/>
          <a:stretch>
            <a:fillRect/>
          </a:stretch>
        </p:blipFill>
        <p:spPr>
          <a:xfrm>
            <a:off x="9057671" y="0"/>
            <a:ext cx="3134329" cy="3134329"/>
          </a:xfrm>
          <a:prstGeom prst="rect">
            <a:avLst/>
          </a:prstGeom>
        </p:spPr>
      </p:pic>
    </p:spTree>
    <p:extLst>
      <p:ext uri="{BB962C8B-B14F-4D97-AF65-F5344CB8AC3E}">
        <p14:creationId xmlns:p14="http://schemas.microsoft.com/office/powerpoint/2010/main" val="2291992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latin typeface="Winter Glisten" pitchFamily="50" charset="0"/>
              </a:rPr>
              <a:t>Environmental</a:t>
            </a:r>
            <a:endParaRPr lang="en-IN" sz="6000" dirty="0">
              <a:latin typeface="Winter Glisten" pitchFamily="50" charset="0"/>
            </a:endParaRPr>
          </a:p>
        </p:txBody>
      </p:sp>
      <p:sp>
        <p:nvSpPr>
          <p:cNvPr id="3" name="Content Placeholder 2"/>
          <p:cNvSpPr>
            <a:spLocks noGrp="1"/>
          </p:cNvSpPr>
          <p:nvPr>
            <p:ph idx="1"/>
          </p:nvPr>
        </p:nvSpPr>
        <p:spPr>
          <a:xfrm>
            <a:off x="838200" y="2328545"/>
            <a:ext cx="10515600" cy="4351338"/>
          </a:xfrm>
        </p:spPr>
        <p:txBody>
          <a:bodyPr/>
          <a:lstStyle/>
          <a:p>
            <a:r>
              <a:rPr lang="en-US" dirty="0" smtClean="0"/>
              <a:t>Noise pollution control.</a:t>
            </a:r>
          </a:p>
          <a:p>
            <a:r>
              <a:rPr lang="en-US" dirty="0" smtClean="0"/>
              <a:t>Energy consumption control.</a:t>
            </a:r>
          </a:p>
          <a:p>
            <a:r>
              <a:rPr lang="en-US" dirty="0" smtClean="0"/>
              <a:t>Land for growing airport.</a:t>
            </a:r>
          </a:p>
          <a:p>
            <a:pPr marL="0" indent="0">
              <a:buNone/>
            </a:pPr>
            <a:endParaRPr lang="en-IN" dirty="0"/>
          </a:p>
        </p:txBody>
      </p:sp>
      <p:pic>
        <p:nvPicPr>
          <p:cNvPr id="4" name="Picture 3"/>
          <p:cNvPicPr>
            <a:picLocks noChangeAspect="1"/>
          </p:cNvPicPr>
          <p:nvPr/>
        </p:nvPicPr>
        <p:blipFill>
          <a:blip r:embed="rId2"/>
          <a:stretch>
            <a:fillRect/>
          </a:stretch>
        </p:blipFill>
        <p:spPr>
          <a:xfrm>
            <a:off x="9665209" y="0"/>
            <a:ext cx="2526792" cy="2862101"/>
          </a:xfrm>
          <a:prstGeom prst="rect">
            <a:avLst/>
          </a:prstGeom>
        </p:spPr>
      </p:pic>
    </p:spTree>
    <p:extLst>
      <p:ext uri="{BB962C8B-B14F-4D97-AF65-F5344CB8AC3E}">
        <p14:creationId xmlns:p14="http://schemas.microsoft.com/office/powerpoint/2010/main" val="4195899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latin typeface="Winter Glisten" pitchFamily="50" charset="0"/>
              </a:rPr>
              <a:t>Legal</a:t>
            </a:r>
            <a:endParaRPr lang="en-IN" sz="6000" dirty="0">
              <a:latin typeface="Winter Glisten" pitchFamily="50" charset="0"/>
            </a:endParaRPr>
          </a:p>
        </p:txBody>
      </p:sp>
      <p:sp>
        <p:nvSpPr>
          <p:cNvPr id="3" name="Content Placeholder 2"/>
          <p:cNvSpPr>
            <a:spLocks noGrp="1"/>
          </p:cNvSpPr>
          <p:nvPr>
            <p:ph idx="1"/>
          </p:nvPr>
        </p:nvSpPr>
        <p:spPr>
          <a:xfrm>
            <a:off x="838200" y="2506662"/>
            <a:ext cx="10515600" cy="4351338"/>
          </a:xfrm>
        </p:spPr>
        <p:txBody>
          <a:bodyPr/>
          <a:lstStyle/>
          <a:p>
            <a:r>
              <a:rPr lang="en-US" dirty="0" smtClean="0"/>
              <a:t>Restriction on merges.</a:t>
            </a:r>
          </a:p>
          <a:p>
            <a:r>
              <a:rPr lang="en-US" dirty="0" smtClean="0"/>
              <a:t>Preferential airport right for some carrier.</a:t>
            </a:r>
            <a:endParaRPr lang="en-IN" dirty="0"/>
          </a:p>
          <a:p>
            <a:r>
              <a:rPr lang="en-IN" dirty="0" smtClean="0"/>
              <a:t>Fair </a:t>
            </a:r>
            <a:r>
              <a:rPr lang="en-IN" dirty="0"/>
              <a:t>deal </a:t>
            </a:r>
            <a:r>
              <a:rPr lang="en-IN" dirty="0" smtClean="0"/>
              <a:t>environment.</a:t>
            </a:r>
          </a:p>
          <a:p>
            <a:r>
              <a:rPr lang="en-IN" dirty="0"/>
              <a:t>Labour shortage</a:t>
            </a:r>
          </a:p>
          <a:p>
            <a:endParaRPr lang="en-IN" dirty="0" smtClean="0"/>
          </a:p>
        </p:txBody>
      </p:sp>
      <p:pic>
        <p:nvPicPr>
          <p:cNvPr id="4" name="Picture 3"/>
          <p:cNvPicPr>
            <a:picLocks noChangeAspect="1"/>
          </p:cNvPicPr>
          <p:nvPr/>
        </p:nvPicPr>
        <p:blipFill>
          <a:blip r:embed="rId2"/>
          <a:stretch>
            <a:fillRect/>
          </a:stretch>
        </p:blipFill>
        <p:spPr>
          <a:xfrm>
            <a:off x="9822214" y="0"/>
            <a:ext cx="2369786" cy="2423160"/>
          </a:xfrm>
          <a:prstGeom prst="rect">
            <a:avLst/>
          </a:prstGeom>
        </p:spPr>
      </p:pic>
    </p:spTree>
    <p:extLst>
      <p:ext uri="{BB962C8B-B14F-4D97-AF65-F5344CB8AC3E}">
        <p14:creationId xmlns:p14="http://schemas.microsoft.com/office/powerpoint/2010/main" val="23032998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9139"/>
            <a:ext cx="10515600" cy="5399723"/>
          </a:xfrm>
        </p:spPr>
        <p:txBody>
          <a:bodyPr/>
          <a:lstStyle/>
          <a:p>
            <a:r>
              <a:rPr lang="en-US" b="1" dirty="0"/>
              <a:t>Price of oil</a:t>
            </a:r>
            <a:r>
              <a:rPr lang="en-US" b="1" dirty="0" smtClean="0"/>
              <a:t>:</a:t>
            </a:r>
          </a:p>
          <a:p>
            <a:pPr marL="0" indent="0">
              <a:buNone/>
            </a:pPr>
            <a:r>
              <a:rPr lang="en-US" dirty="0" smtClean="0"/>
              <a:t>this </a:t>
            </a:r>
            <a:r>
              <a:rPr lang="en-US" dirty="0"/>
              <a:t>is the biggest factor, and tops as the number one </a:t>
            </a:r>
            <a:r>
              <a:rPr lang="en-US" dirty="0" smtClean="0"/>
              <a:t>airlines 'operating </a:t>
            </a:r>
            <a:r>
              <a:rPr lang="en-US" dirty="0"/>
              <a:t>expense. The price of one barrel fluctuates around 93 dollars </a:t>
            </a:r>
            <a:r>
              <a:rPr lang="en-US" dirty="0" smtClean="0"/>
              <a:t>today.</a:t>
            </a:r>
            <a:endParaRPr lang="en-IN" dirty="0"/>
          </a:p>
        </p:txBody>
      </p:sp>
      <p:pic>
        <p:nvPicPr>
          <p:cNvPr id="2" name="Picture 1"/>
          <p:cNvPicPr>
            <a:picLocks noChangeAspect="1"/>
          </p:cNvPicPr>
          <p:nvPr/>
        </p:nvPicPr>
        <p:blipFill>
          <a:blip r:embed="rId2"/>
          <a:stretch>
            <a:fillRect/>
          </a:stretch>
        </p:blipFill>
        <p:spPr>
          <a:xfrm>
            <a:off x="2052669" y="2496312"/>
            <a:ext cx="8086662" cy="3788856"/>
          </a:xfrm>
          <a:prstGeom prst="rect">
            <a:avLst/>
          </a:prstGeom>
        </p:spPr>
      </p:pic>
    </p:spTree>
    <p:extLst>
      <p:ext uri="{BB962C8B-B14F-4D97-AF65-F5344CB8AC3E}">
        <p14:creationId xmlns:p14="http://schemas.microsoft.com/office/powerpoint/2010/main" val="2589636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9139"/>
            <a:ext cx="10515600" cy="5399723"/>
          </a:xfrm>
        </p:spPr>
        <p:txBody>
          <a:bodyPr/>
          <a:lstStyle/>
          <a:p>
            <a:r>
              <a:rPr lang="en-US" b="1" dirty="0"/>
              <a:t>Flight distance</a:t>
            </a:r>
            <a:r>
              <a:rPr lang="en-US" b="1" dirty="0" smtClean="0"/>
              <a:t>:</a:t>
            </a:r>
          </a:p>
          <a:p>
            <a:pPr marL="0" indent="0">
              <a:buNone/>
            </a:pPr>
            <a:r>
              <a:rPr lang="en-US" dirty="0" smtClean="0"/>
              <a:t>it </a:t>
            </a:r>
            <a:r>
              <a:rPr lang="en-US" dirty="0"/>
              <a:t>is common sense to say that the farthest you go, the more </a:t>
            </a:r>
            <a:r>
              <a:rPr lang="en-US" dirty="0" err="1"/>
              <a:t>youpay</a:t>
            </a:r>
            <a:r>
              <a:rPr lang="en-US" dirty="0"/>
              <a:t>. But this is not always the case as round-trip ticket do not cost as twice as one-way ticket.</a:t>
            </a:r>
            <a:endParaRPr lang="en-IN" dirty="0"/>
          </a:p>
        </p:txBody>
      </p:sp>
      <p:pic>
        <p:nvPicPr>
          <p:cNvPr id="2" name="Picture 1"/>
          <p:cNvPicPr>
            <a:picLocks noChangeAspect="1"/>
          </p:cNvPicPr>
          <p:nvPr/>
        </p:nvPicPr>
        <p:blipFill>
          <a:blip r:embed="rId2"/>
          <a:stretch>
            <a:fillRect/>
          </a:stretch>
        </p:blipFill>
        <p:spPr>
          <a:xfrm>
            <a:off x="0" y="2770633"/>
            <a:ext cx="4087368" cy="4087368"/>
          </a:xfrm>
          <a:prstGeom prst="rect">
            <a:avLst/>
          </a:prstGeom>
        </p:spPr>
      </p:pic>
      <p:pic>
        <p:nvPicPr>
          <p:cNvPr id="4" name="Picture 3"/>
          <p:cNvPicPr>
            <a:picLocks noChangeAspect="1"/>
          </p:cNvPicPr>
          <p:nvPr/>
        </p:nvPicPr>
        <p:blipFill>
          <a:blip r:embed="rId3"/>
          <a:stretch>
            <a:fillRect/>
          </a:stretch>
        </p:blipFill>
        <p:spPr>
          <a:xfrm>
            <a:off x="7315200" y="2298192"/>
            <a:ext cx="4876800" cy="4876800"/>
          </a:xfrm>
          <a:prstGeom prst="rect">
            <a:avLst/>
          </a:prstGeom>
        </p:spPr>
      </p:pic>
    </p:spTree>
    <p:extLst>
      <p:ext uri="{BB962C8B-B14F-4D97-AF65-F5344CB8AC3E}">
        <p14:creationId xmlns:p14="http://schemas.microsoft.com/office/powerpoint/2010/main" val="29144665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Competitors </a:t>
            </a:r>
            <a:endParaRPr lang="en-IN" sz="6000" b="1" dirty="0">
              <a:latin typeface="Winter Glisten" pitchFamily="50" charset="0"/>
            </a:endParaRPr>
          </a:p>
        </p:txBody>
      </p:sp>
      <p:pic>
        <p:nvPicPr>
          <p:cNvPr id="4" name="Picture 3"/>
          <p:cNvPicPr>
            <a:picLocks noChangeAspect="1"/>
          </p:cNvPicPr>
          <p:nvPr/>
        </p:nvPicPr>
        <p:blipFill>
          <a:blip r:embed="rId2"/>
          <a:stretch>
            <a:fillRect/>
          </a:stretch>
        </p:blipFill>
        <p:spPr>
          <a:xfrm>
            <a:off x="0" y="4784395"/>
            <a:ext cx="3456008" cy="2073605"/>
          </a:xfrm>
          <a:prstGeom prst="rect">
            <a:avLst/>
          </a:prstGeom>
        </p:spPr>
      </p:pic>
      <p:pic>
        <p:nvPicPr>
          <p:cNvPr id="5" name="Picture 4"/>
          <p:cNvPicPr>
            <a:picLocks noChangeAspect="1"/>
          </p:cNvPicPr>
          <p:nvPr/>
        </p:nvPicPr>
        <p:blipFill>
          <a:blip r:embed="rId3"/>
          <a:stretch>
            <a:fillRect/>
          </a:stretch>
        </p:blipFill>
        <p:spPr>
          <a:xfrm>
            <a:off x="152400" y="2898102"/>
            <a:ext cx="4133850" cy="1104900"/>
          </a:xfrm>
          <a:prstGeom prst="rect">
            <a:avLst/>
          </a:prstGeom>
        </p:spPr>
      </p:pic>
      <p:pic>
        <p:nvPicPr>
          <p:cNvPr id="6" name="Picture 5"/>
          <p:cNvPicPr>
            <a:picLocks noChangeAspect="1"/>
          </p:cNvPicPr>
          <p:nvPr/>
        </p:nvPicPr>
        <p:blipFill>
          <a:blip r:embed="rId4"/>
          <a:stretch>
            <a:fillRect/>
          </a:stretch>
        </p:blipFill>
        <p:spPr>
          <a:xfrm>
            <a:off x="8518967" y="2055813"/>
            <a:ext cx="3673033" cy="2444236"/>
          </a:xfrm>
          <a:prstGeom prst="rect">
            <a:avLst/>
          </a:prstGeom>
        </p:spPr>
      </p:pic>
      <p:pic>
        <p:nvPicPr>
          <p:cNvPr id="7" name="Picture 6"/>
          <p:cNvPicPr>
            <a:picLocks noChangeAspect="1"/>
          </p:cNvPicPr>
          <p:nvPr/>
        </p:nvPicPr>
        <p:blipFill>
          <a:blip r:embed="rId5"/>
          <a:stretch>
            <a:fillRect/>
          </a:stretch>
        </p:blipFill>
        <p:spPr>
          <a:xfrm>
            <a:off x="9641711" y="4307711"/>
            <a:ext cx="2550289" cy="2550289"/>
          </a:xfrm>
          <a:prstGeom prst="rect">
            <a:avLst/>
          </a:prstGeom>
        </p:spPr>
      </p:pic>
      <p:pic>
        <p:nvPicPr>
          <p:cNvPr id="9" name="Picture 8"/>
          <p:cNvPicPr>
            <a:picLocks noChangeAspect="1"/>
          </p:cNvPicPr>
          <p:nvPr/>
        </p:nvPicPr>
        <p:blipFill>
          <a:blip r:embed="rId6"/>
          <a:stretch>
            <a:fillRect/>
          </a:stretch>
        </p:blipFill>
        <p:spPr>
          <a:xfrm>
            <a:off x="0" y="0"/>
            <a:ext cx="2143125" cy="2143125"/>
          </a:xfrm>
          <a:prstGeom prst="rect">
            <a:avLst/>
          </a:prstGeom>
        </p:spPr>
      </p:pic>
      <p:pic>
        <p:nvPicPr>
          <p:cNvPr id="10" name="Picture 9"/>
          <p:cNvPicPr>
            <a:picLocks noChangeAspect="1"/>
          </p:cNvPicPr>
          <p:nvPr/>
        </p:nvPicPr>
        <p:blipFill>
          <a:blip r:embed="rId7"/>
          <a:stretch>
            <a:fillRect/>
          </a:stretch>
        </p:blipFill>
        <p:spPr>
          <a:xfrm>
            <a:off x="9334500" y="0"/>
            <a:ext cx="2857500" cy="1600200"/>
          </a:xfrm>
          <a:prstGeom prst="rect">
            <a:avLst/>
          </a:prstGeom>
        </p:spPr>
      </p:pic>
      <p:pic>
        <p:nvPicPr>
          <p:cNvPr id="11" name="Picture 10"/>
          <p:cNvPicPr>
            <a:picLocks noChangeAspect="1"/>
          </p:cNvPicPr>
          <p:nvPr/>
        </p:nvPicPr>
        <p:blipFill>
          <a:blip r:embed="rId8"/>
          <a:stretch>
            <a:fillRect/>
          </a:stretch>
        </p:blipFill>
        <p:spPr>
          <a:xfrm>
            <a:off x="5456950" y="4673217"/>
            <a:ext cx="2514600" cy="1819275"/>
          </a:xfrm>
          <a:prstGeom prst="rect">
            <a:avLst/>
          </a:prstGeom>
        </p:spPr>
      </p:pic>
    </p:spTree>
    <p:extLst>
      <p:ext uri="{BB962C8B-B14F-4D97-AF65-F5344CB8AC3E}">
        <p14:creationId xmlns:p14="http://schemas.microsoft.com/office/powerpoint/2010/main" val="2247817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Learning Outcomes </a:t>
            </a:r>
            <a:endParaRPr lang="en-IN" sz="6000" b="1" dirty="0">
              <a:latin typeface="Winter Glisten" pitchFamily="50" charset="0"/>
            </a:endParaRPr>
          </a:p>
        </p:txBody>
      </p:sp>
      <p:sp>
        <p:nvSpPr>
          <p:cNvPr id="3" name="Content Placeholder 2"/>
          <p:cNvSpPr>
            <a:spLocks noGrp="1"/>
          </p:cNvSpPr>
          <p:nvPr>
            <p:ph idx="1"/>
          </p:nvPr>
        </p:nvSpPr>
        <p:spPr>
          <a:xfrm>
            <a:off x="838200" y="2196015"/>
            <a:ext cx="10515600" cy="4351338"/>
          </a:xfrm>
        </p:spPr>
        <p:txBody>
          <a:bodyPr/>
          <a:lstStyle/>
          <a:p>
            <a:r>
              <a:rPr lang="en-US" dirty="0" smtClean="0"/>
              <a:t>Came to know about different factors that affect the industry.</a:t>
            </a:r>
          </a:p>
          <a:p>
            <a:r>
              <a:rPr lang="en-US" dirty="0"/>
              <a:t>Your Competition Can Be Your Collaborator.</a:t>
            </a:r>
          </a:p>
          <a:p>
            <a:r>
              <a:rPr lang="en-US" dirty="0"/>
              <a:t>Enhances critical &amp; creative thinking.</a:t>
            </a:r>
            <a:endParaRPr lang="en-IN" dirty="0"/>
          </a:p>
          <a:p>
            <a:r>
              <a:rPr lang="en-IN" dirty="0"/>
              <a:t>Flexibility is Key. </a:t>
            </a:r>
          </a:p>
          <a:p>
            <a:endParaRPr lang="en-IN" dirty="0"/>
          </a:p>
        </p:txBody>
      </p:sp>
      <p:pic>
        <p:nvPicPr>
          <p:cNvPr id="4" name="Picture 3"/>
          <p:cNvPicPr>
            <a:picLocks noChangeAspect="1"/>
          </p:cNvPicPr>
          <p:nvPr/>
        </p:nvPicPr>
        <p:blipFill>
          <a:blip r:embed="rId2"/>
          <a:stretch>
            <a:fillRect/>
          </a:stretch>
        </p:blipFill>
        <p:spPr>
          <a:xfrm>
            <a:off x="9005105" y="3671105"/>
            <a:ext cx="3186896" cy="3186896"/>
          </a:xfrm>
          <a:prstGeom prst="rect">
            <a:avLst/>
          </a:prstGeom>
        </p:spPr>
      </p:pic>
    </p:spTree>
    <p:extLst>
      <p:ext uri="{BB962C8B-B14F-4D97-AF65-F5344CB8AC3E}">
        <p14:creationId xmlns:p14="http://schemas.microsoft.com/office/powerpoint/2010/main" val="516633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Aviation Industry </a:t>
            </a:r>
            <a:endParaRPr lang="en-IN" sz="6000" b="1" dirty="0">
              <a:latin typeface="Winter Glisten" pitchFamily="50" charset="0"/>
            </a:endParaRPr>
          </a:p>
        </p:txBody>
      </p:sp>
      <p:sp>
        <p:nvSpPr>
          <p:cNvPr id="3" name="Content Placeholder 2"/>
          <p:cNvSpPr>
            <a:spLocks noGrp="1"/>
          </p:cNvSpPr>
          <p:nvPr>
            <p:ph idx="1"/>
          </p:nvPr>
        </p:nvSpPr>
        <p:spPr>
          <a:xfrm>
            <a:off x="838200" y="1690688"/>
            <a:ext cx="10515600" cy="4351338"/>
          </a:xfrm>
        </p:spPr>
        <p:txBody>
          <a:bodyPr>
            <a:noAutofit/>
          </a:bodyPr>
          <a:lstStyle/>
          <a:p>
            <a:pPr>
              <a:lnSpc>
                <a:spcPct val="100000"/>
              </a:lnSpc>
            </a:pPr>
            <a:r>
              <a:rPr lang="en-US" sz="2200" dirty="0" smtClean="0"/>
              <a:t>Air travel remain a large and growing industry.</a:t>
            </a:r>
          </a:p>
          <a:p>
            <a:pPr>
              <a:lnSpc>
                <a:spcPct val="100000"/>
              </a:lnSpc>
            </a:pPr>
            <a:r>
              <a:rPr lang="en-US" sz="2200" dirty="0" smtClean="0"/>
              <a:t>It facilities economic growth, world trade, international investment and truism and Is therefore central to the globalization taking place in many other industries.</a:t>
            </a:r>
          </a:p>
          <a:p>
            <a:pPr>
              <a:lnSpc>
                <a:spcPct val="100000"/>
              </a:lnSpc>
            </a:pPr>
            <a:r>
              <a:rPr lang="en-US" sz="2200" dirty="0" smtClean="0"/>
              <a:t>Travel for both business and leisure purpose grew strongly worldwide.</a:t>
            </a:r>
          </a:p>
          <a:p>
            <a:pPr>
              <a:lnSpc>
                <a:spcPct val="100000"/>
              </a:lnSpc>
            </a:pPr>
            <a:r>
              <a:rPr lang="en-US" sz="2200" dirty="0" smtClean="0"/>
              <a:t>Some of the major players are:-</a:t>
            </a:r>
          </a:p>
          <a:p>
            <a:pPr marL="514350" indent="-514350">
              <a:buFont typeface="+mj-lt"/>
              <a:buAutoNum type="arabicPeriod"/>
            </a:pPr>
            <a:r>
              <a:rPr lang="en-US" sz="2200" dirty="0" smtClean="0"/>
              <a:t>Air </a:t>
            </a:r>
            <a:r>
              <a:rPr lang="en-US" sz="2200" dirty="0"/>
              <a:t>I</a:t>
            </a:r>
            <a:r>
              <a:rPr lang="en-US" sz="2200" dirty="0" smtClean="0"/>
              <a:t>ndia </a:t>
            </a:r>
          </a:p>
          <a:p>
            <a:pPr marL="514350" indent="-514350">
              <a:buFont typeface="+mj-lt"/>
              <a:buAutoNum type="arabicPeriod"/>
            </a:pPr>
            <a:r>
              <a:rPr lang="en-US" sz="2200" dirty="0" smtClean="0"/>
              <a:t>Jet airways </a:t>
            </a:r>
          </a:p>
          <a:p>
            <a:pPr marL="514350" indent="-514350">
              <a:buFont typeface="+mj-lt"/>
              <a:buAutoNum type="arabicPeriod"/>
            </a:pPr>
            <a:r>
              <a:rPr lang="en-US" sz="2200" dirty="0" smtClean="0"/>
              <a:t>Kingfisher </a:t>
            </a:r>
          </a:p>
          <a:p>
            <a:pPr marL="514350" indent="-514350">
              <a:buFont typeface="+mj-lt"/>
              <a:buAutoNum type="arabicPeriod"/>
            </a:pPr>
            <a:r>
              <a:rPr lang="en-US" sz="2200" dirty="0" smtClean="0"/>
              <a:t>Indigo </a:t>
            </a:r>
          </a:p>
          <a:p>
            <a:pPr marL="514350" indent="-514350">
              <a:buFont typeface="+mj-lt"/>
              <a:buAutoNum type="arabicPeriod"/>
            </a:pPr>
            <a:r>
              <a:rPr lang="en-US" sz="2200" dirty="0" smtClean="0"/>
              <a:t>Spice jet  </a:t>
            </a:r>
            <a:endParaRPr lang="en-IN" sz="2200" dirty="0"/>
          </a:p>
        </p:txBody>
      </p:sp>
    </p:spTree>
    <p:extLst>
      <p:ext uri="{BB962C8B-B14F-4D97-AF65-F5344CB8AC3E}">
        <p14:creationId xmlns:p14="http://schemas.microsoft.com/office/powerpoint/2010/main" val="105323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      Indigo </a:t>
            </a:r>
            <a:endParaRPr lang="en-IN" sz="6000" b="1" dirty="0">
              <a:latin typeface="Winter Glisten" pitchFamily="50" charset="0"/>
            </a:endParaRPr>
          </a:p>
        </p:txBody>
      </p:sp>
      <p:pic>
        <p:nvPicPr>
          <p:cNvPr id="5" name="Content Placeholder 4"/>
          <p:cNvPicPr>
            <a:picLocks noGrp="1" noChangeAspect="1"/>
          </p:cNvPicPr>
          <p:nvPr>
            <p:ph idx="1"/>
          </p:nvPr>
        </p:nvPicPr>
        <p:blipFill rotWithShape="1">
          <a:blip r:embed="rId3"/>
          <a:srcRect b="11439"/>
          <a:stretch/>
        </p:blipFill>
        <p:spPr>
          <a:xfrm>
            <a:off x="-1" y="-1"/>
            <a:ext cx="3102015" cy="6861235"/>
          </a:xfrm>
          <a:prstGeom prst="rect">
            <a:avLst/>
          </a:prstGeom>
        </p:spPr>
      </p:pic>
      <p:pic>
        <p:nvPicPr>
          <p:cNvPr id="4" name="Picture 3"/>
          <p:cNvPicPr>
            <a:picLocks noChangeAspect="1"/>
          </p:cNvPicPr>
          <p:nvPr/>
        </p:nvPicPr>
        <p:blipFill>
          <a:blip r:embed="rId4"/>
          <a:stretch>
            <a:fillRect/>
          </a:stretch>
        </p:blipFill>
        <p:spPr>
          <a:xfrm>
            <a:off x="8127803" y="-1"/>
            <a:ext cx="1543291" cy="1543291"/>
          </a:xfrm>
          <a:prstGeom prst="rect">
            <a:avLst/>
          </a:prstGeom>
        </p:spPr>
      </p:pic>
      <p:pic>
        <p:nvPicPr>
          <p:cNvPr id="8" name="Picture 7"/>
          <p:cNvPicPr>
            <a:picLocks noChangeAspect="1"/>
          </p:cNvPicPr>
          <p:nvPr/>
        </p:nvPicPr>
        <p:blipFill>
          <a:blip r:embed="rId5"/>
          <a:stretch>
            <a:fillRect/>
          </a:stretch>
        </p:blipFill>
        <p:spPr>
          <a:xfrm>
            <a:off x="4475543" y="4455147"/>
            <a:ext cx="4296584" cy="2406087"/>
          </a:xfrm>
          <a:prstGeom prst="rect">
            <a:avLst/>
          </a:prstGeom>
        </p:spPr>
      </p:pic>
      <p:pic>
        <p:nvPicPr>
          <p:cNvPr id="10" name="Picture 9"/>
          <p:cNvPicPr>
            <a:picLocks noChangeAspect="1"/>
          </p:cNvPicPr>
          <p:nvPr/>
        </p:nvPicPr>
        <p:blipFill>
          <a:blip r:embed="rId6"/>
          <a:stretch>
            <a:fillRect/>
          </a:stretch>
        </p:blipFill>
        <p:spPr>
          <a:xfrm>
            <a:off x="11076972" y="-1"/>
            <a:ext cx="1064872" cy="6870142"/>
          </a:xfrm>
          <a:prstGeom prst="rect">
            <a:avLst/>
          </a:prstGeom>
        </p:spPr>
      </p:pic>
      <p:pic>
        <p:nvPicPr>
          <p:cNvPr id="11" name="Picture 10"/>
          <p:cNvPicPr>
            <a:picLocks noChangeAspect="1"/>
          </p:cNvPicPr>
          <p:nvPr/>
        </p:nvPicPr>
        <p:blipFill>
          <a:blip r:embed="rId4"/>
          <a:stretch>
            <a:fillRect/>
          </a:stretch>
        </p:blipFill>
        <p:spPr>
          <a:xfrm>
            <a:off x="4007956" y="0"/>
            <a:ext cx="1543291" cy="1543291"/>
          </a:xfrm>
          <a:prstGeom prst="rect">
            <a:avLst/>
          </a:prstGeom>
        </p:spPr>
      </p:pic>
      <p:sp>
        <p:nvSpPr>
          <p:cNvPr id="12" name="Rectangle 11"/>
          <p:cNvSpPr/>
          <p:nvPr/>
        </p:nvSpPr>
        <p:spPr>
          <a:xfrm>
            <a:off x="3720494" y="2722730"/>
            <a:ext cx="6737998" cy="707886"/>
          </a:xfrm>
          <a:prstGeom prst="rect">
            <a:avLst/>
          </a:prstGeom>
        </p:spPr>
        <p:txBody>
          <a:bodyPr wrap="none">
            <a:spAutoFit/>
          </a:bodyPr>
          <a:lstStyle/>
          <a:p>
            <a:r>
              <a:rPr lang="en-IN" sz="4000" b="1" dirty="0">
                <a:latin typeface="Winter Glisten" pitchFamily="50" charset="0"/>
              </a:rPr>
              <a:t>F</a:t>
            </a:r>
            <a:r>
              <a:rPr lang="en-IN" sz="4000" b="1" dirty="0" smtClean="0">
                <a:latin typeface="Winter Glisten" pitchFamily="50" charset="0"/>
              </a:rPr>
              <a:t>ly </a:t>
            </a:r>
            <a:r>
              <a:rPr lang="en-IN" sz="4000" b="1" dirty="0">
                <a:latin typeface="Winter Glisten" pitchFamily="50" charset="0"/>
              </a:rPr>
              <a:t>smarter with indigo charter</a:t>
            </a:r>
          </a:p>
        </p:txBody>
      </p:sp>
    </p:spTree>
    <p:extLst>
      <p:ext uri="{BB962C8B-B14F-4D97-AF65-F5344CB8AC3E}">
        <p14:creationId xmlns:p14="http://schemas.microsoft.com/office/powerpoint/2010/main" val="499621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153285">
            <a:off x="838200" y="2766219"/>
            <a:ext cx="10515600" cy="1325563"/>
          </a:xfrm>
        </p:spPr>
        <p:txBody>
          <a:bodyPr>
            <a:noAutofit/>
          </a:bodyPr>
          <a:lstStyle/>
          <a:p>
            <a:pPr algn="ctr"/>
            <a:r>
              <a:rPr lang="en-US" sz="9600" b="1" dirty="0" smtClean="0">
                <a:latin typeface="Winter Glisten" pitchFamily="50" charset="0"/>
              </a:rPr>
              <a:t>Internal Factors </a:t>
            </a:r>
            <a:endParaRPr lang="en-IN" sz="9600" b="1" dirty="0">
              <a:latin typeface="Winter Glisten" pitchFamily="50" charset="0"/>
            </a:endParaRPr>
          </a:p>
        </p:txBody>
      </p:sp>
    </p:spTree>
    <p:extLst>
      <p:ext uri="{BB962C8B-B14F-4D97-AF65-F5344CB8AC3E}">
        <p14:creationId xmlns:p14="http://schemas.microsoft.com/office/powerpoint/2010/main" val="485925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1" cy="6858001"/>
          </a:xfrm>
          <a:prstGeom prst="rect">
            <a:avLst/>
          </a:prstGeom>
        </p:spPr>
      </p:pic>
    </p:spTree>
    <p:extLst>
      <p:ext uri="{BB962C8B-B14F-4D97-AF65-F5344CB8AC3E}">
        <p14:creationId xmlns:p14="http://schemas.microsoft.com/office/powerpoint/2010/main" val="2694003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Winter Glisten" pitchFamily="50" charset="0"/>
              </a:rPr>
              <a:t>Strength </a:t>
            </a:r>
            <a:endParaRPr lang="en-IN" sz="6000" b="1" dirty="0">
              <a:latin typeface="Winter Glisten" pitchFamily="50" charset="0"/>
            </a:endParaRPr>
          </a:p>
        </p:txBody>
      </p:sp>
      <p:sp>
        <p:nvSpPr>
          <p:cNvPr id="4" name="Content Placeholder 3"/>
          <p:cNvSpPr>
            <a:spLocks noGrp="1"/>
          </p:cNvSpPr>
          <p:nvPr>
            <p:ph idx="1"/>
          </p:nvPr>
        </p:nvSpPr>
        <p:spPr>
          <a:xfrm>
            <a:off x="838200" y="2506662"/>
            <a:ext cx="10515600" cy="4351338"/>
          </a:xfrm>
        </p:spPr>
        <p:txBody>
          <a:bodyPr>
            <a:normAutofit/>
          </a:bodyPr>
          <a:lstStyle/>
          <a:p>
            <a:r>
              <a:rPr lang="en-US" sz="2400" dirty="0" smtClean="0"/>
              <a:t>Increased potentiality to fly.</a:t>
            </a:r>
          </a:p>
          <a:p>
            <a:r>
              <a:rPr lang="en-US" sz="2400" dirty="0" smtClean="0"/>
              <a:t>The safety record and the associated public acceptance of air as both a fast &amp; safe way to travel.</a:t>
            </a:r>
          </a:p>
          <a:p>
            <a:r>
              <a:rPr lang="en-US" sz="2400" dirty="0" smtClean="0"/>
              <a:t>Airline staff is highly trained and experienced, from piolets and flight attendance to mechanics and ground staff.</a:t>
            </a:r>
          </a:p>
          <a:p>
            <a:r>
              <a:rPr lang="en-US" sz="2400" dirty="0" smtClean="0"/>
              <a:t>Airlines have the ability to segment the market to establish different levels of service and pricing decisions.</a:t>
            </a:r>
          </a:p>
          <a:p>
            <a:r>
              <a:rPr lang="en-US" sz="2400" dirty="0" smtClean="0"/>
              <a:t>Ticket price.</a:t>
            </a:r>
            <a:endParaRPr lang="en-IN" sz="2400" dirty="0"/>
          </a:p>
        </p:txBody>
      </p:sp>
      <p:pic>
        <p:nvPicPr>
          <p:cNvPr id="5" name="Picture 4"/>
          <p:cNvPicPr>
            <a:picLocks noChangeAspect="1"/>
          </p:cNvPicPr>
          <p:nvPr/>
        </p:nvPicPr>
        <p:blipFill rotWithShape="1">
          <a:blip r:embed="rId2"/>
          <a:srcRect b="8201"/>
          <a:stretch/>
        </p:blipFill>
        <p:spPr>
          <a:xfrm>
            <a:off x="9477842" y="9253"/>
            <a:ext cx="2714158" cy="2687648"/>
          </a:xfrm>
          <a:prstGeom prst="rect">
            <a:avLst/>
          </a:prstGeom>
        </p:spPr>
      </p:pic>
    </p:spTree>
    <p:extLst>
      <p:ext uri="{BB962C8B-B14F-4D97-AF65-F5344CB8AC3E}">
        <p14:creationId xmlns:p14="http://schemas.microsoft.com/office/powerpoint/2010/main" val="3109419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Winter Glisten" pitchFamily="50" charset="0"/>
              </a:rPr>
              <a:t>Weakness </a:t>
            </a:r>
            <a:endParaRPr lang="en-IN" sz="6000" b="1" dirty="0">
              <a:latin typeface="Winter Glisten" pitchFamily="50" charset="0"/>
            </a:endParaRPr>
          </a:p>
        </p:txBody>
      </p:sp>
      <p:sp>
        <p:nvSpPr>
          <p:cNvPr id="4" name="Content Placeholder 3"/>
          <p:cNvSpPr>
            <a:spLocks noGrp="1"/>
          </p:cNvSpPr>
          <p:nvPr>
            <p:ph idx="1"/>
          </p:nvPr>
        </p:nvSpPr>
        <p:spPr>
          <a:xfrm>
            <a:off x="838200" y="2635853"/>
            <a:ext cx="10515600" cy="4351338"/>
          </a:xfrm>
        </p:spPr>
        <p:txBody>
          <a:bodyPr>
            <a:normAutofit/>
          </a:bodyPr>
          <a:lstStyle/>
          <a:p>
            <a:r>
              <a:rPr lang="en-US" sz="2400" dirty="0" smtClean="0"/>
              <a:t>Aircraft is expensive and requires huge capital outlays.</a:t>
            </a:r>
          </a:p>
          <a:p>
            <a:r>
              <a:rPr lang="en-US" sz="2400" dirty="0" smtClean="0"/>
              <a:t>Large workforces spread over large geographic area requires continual communication and monitoring.</a:t>
            </a:r>
          </a:p>
          <a:p>
            <a:r>
              <a:rPr lang="en-US" sz="2400" dirty="0" smtClean="0"/>
              <a:t>Airlines have difficulty making quick schedule and aircraft changes due to staffing commitments.</a:t>
            </a:r>
            <a:endParaRPr lang="en-IN" sz="2400" dirty="0"/>
          </a:p>
        </p:txBody>
      </p:sp>
      <p:pic>
        <p:nvPicPr>
          <p:cNvPr id="6" name="Picture 5"/>
          <p:cNvPicPr>
            <a:picLocks noChangeAspect="1"/>
          </p:cNvPicPr>
          <p:nvPr/>
        </p:nvPicPr>
        <p:blipFill rotWithShape="1">
          <a:blip r:embed="rId2"/>
          <a:srcRect t="20122" b="22287"/>
          <a:stretch/>
        </p:blipFill>
        <p:spPr>
          <a:xfrm>
            <a:off x="8250576" y="-1"/>
            <a:ext cx="3940459" cy="2384385"/>
          </a:xfrm>
          <a:prstGeom prst="rect">
            <a:avLst/>
          </a:prstGeom>
        </p:spPr>
      </p:pic>
    </p:spTree>
    <p:extLst>
      <p:ext uri="{BB962C8B-B14F-4D97-AF65-F5344CB8AC3E}">
        <p14:creationId xmlns:p14="http://schemas.microsoft.com/office/powerpoint/2010/main" val="580167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Winter Glisten" pitchFamily="50" charset="0"/>
              </a:rPr>
              <a:t>Opportunities </a:t>
            </a:r>
            <a:endParaRPr lang="en-IN" sz="6000" b="1" dirty="0">
              <a:latin typeface="Winter Glisten" pitchFamily="50" charset="0"/>
            </a:endParaRPr>
          </a:p>
        </p:txBody>
      </p:sp>
      <p:sp>
        <p:nvSpPr>
          <p:cNvPr id="3" name="Content Placeholder 2"/>
          <p:cNvSpPr>
            <a:spLocks noGrp="1"/>
          </p:cNvSpPr>
          <p:nvPr>
            <p:ph idx="1"/>
          </p:nvPr>
        </p:nvSpPr>
        <p:spPr>
          <a:xfrm>
            <a:off x="838200" y="2506662"/>
            <a:ext cx="10515600" cy="4351338"/>
          </a:xfrm>
        </p:spPr>
        <p:txBody>
          <a:bodyPr>
            <a:normAutofit/>
          </a:bodyPr>
          <a:lstStyle/>
          <a:p>
            <a:r>
              <a:rPr lang="en-US" sz="2400" dirty="0" smtClean="0"/>
              <a:t>Offers continual expansion </a:t>
            </a:r>
          </a:p>
          <a:p>
            <a:r>
              <a:rPr lang="en-US" sz="2400" dirty="0" smtClean="0"/>
              <a:t>Opportunity for both leisure and business destinations.</a:t>
            </a:r>
          </a:p>
          <a:p>
            <a:r>
              <a:rPr lang="en-US" sz="2400" dirty="0" smtClean="0"/>
              <a:t>Technology advances can result in cost saving, for more fuel efficient aircraft to more automated processes on the ground.</a:t>
            </a:r>
          </a:p>
          <a:p>
            <a:r>
              <a:rPr lang="en-US" sz="2400" dirty="0" smtClean="0"/>
              <a:t>Technology can also result in increased revenue due to customer friendly service enhancement like in flight internet accesses and other value added products for which the customer will pay extra.</a:t>
            </a:r>
            <a:endParaRPr lang="en-IN" sz="2400" dirty="0"/>
          </a:p>
        </p:txBody>
      </p:sp>
      <p:pic>
        <p:nvPicPr>
          <p:cNvPr id="4" name="Picture 3"/>
          <p:cNvPicPr>
            <a:picLocks noChangeAspect="1"/>
          </p:cNvPicPr>
          <p:nvPr/>
        </p:nvPicPr>
        <p:blipFill>
          <a:blip r:embed="rId2"/>
          <a:stretch>
            <a:fillRect/>
          </a:stretch>
        </p:blipFill>
        <p:spPr>
          <a:xfrm>
            <a:off x="9363919" y="-1"/>
            <a:ext cx="2828081" cy="2828081"/>
          </a:xfrm>
          <a:prstGeom prst="rect">
            <a:avLst/>
          </a:prstGeom>
        </p:spPr>
      </p:pic>
    </p:spTree>
    <p:extLst>
      <p:ext uri="{BB962C8B-B14F-4D97-AF65-F5344CB8AC3E}">
        <p14:creationId xmlns:p14="http://schemas.microsoft.com/office/powerpoint/2010/main" val="479001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830</Words>
  <Application>Microsoft Office PowerPoint</Application>
  <PresentationFormat>Widescreen</PresentationFormat>
  <Paragraphs>109</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Rockwell</vt:lpstr>
      <vt:lpstr>Winter Glisten</vt:lpstr>
      <vt:lpstr>Office Theme</vt:lpstr>
      <vt:lpstr>PowerPoint Presentation</vt:lpstr>
      <vt:lpstr>Objective </vt:lpstr>
      <vt:lpstr>Aviation Industry </vt:lpstr>
      <vt:lpstr>      Indigo </vt:lpstr>
      <vt:lpstr>Internal Factors </vt:lpstr>
      <vt:lpstr>PowerPoint Presentation</vt:lpstr>
      <vt:lpstr>Strength </vt:lpstr>
      <vt:lpstr>Weakness </vt:lpstr>
      <vt:lpstr>Opportunities </vt:lpstr>
      <vt:lpstr>Threats </vt:lpstr>
      <vt:lpstr>Strategic Situation </vt:lpstr>
      <vt:lpstr>PowerPoint Presentation</vt:lpstr>
      <vt:lpstr>PowerPoint Presentation</vt:lpstr>
      <vt:lpstr>PowerPoint Presentation</vt:lpstr>
      <vt:lpstr>Glimpse </vt:lpstr>
      <vt:lpstr>External Factors </vt:lpstr>
      <vt:lpstr>PowerPoint Presentation</vt:lpstr>
      <vt:lpstr>Political </vt:lpstr>
      <vt:lpstr>Economic</vt:lpstr>
      <vt:lpstr>Social</vt:lpstr>
      <vt:lpstr>Technological</vt:lpstr>
      <vt:lpstr>Environmental</vt:lpstr>
      <vt:lpstr>Legal</vt:lpstr>
      <vt:lpstr>PowerPoint Presentation</vt:lpstr>
      <vt:lpstr>PowerPoint Presentation</vt:lpstr>
      <vt:lpstr>Competitors </vt:lpstr>
      <vt:lpstr>Learning Outcomes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triphmailone@gmail.com</dc:creator>
  <cp:lastModifiedBy>triphmailone@gmail.com</cp:lastModifiedBy>
  <cp:revision>41</cp:revision>
  <dcterms:created xsi:type="dcterms:W3CDTF">2022-12-09T15:56:38Z</dcterms:created>
  <dcterms:modified xsi:type="dcterms:W3CDTF">2022-12-15T12:11:57Z</dcterms:modified>
</cp:coreProperties>
</file>